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6858000" cx="12192000"/>
  <p:notesSz cx="6858000" cy="9144000"/>
  <p:embeddedFontLst>
    <p:embeddedFont>
      <p:font typeface="Lato"/>
      <p:regular r:id="rId53"/>
      <p:bold r:id="rId54"/>
      <p:italic r:id="rId55"/>
      <p:boldItalic r:id="rId56"/>
    </p:embeddedFont>
    <p:embeddedFont>
      <p:font typeface="Lato Black"/>
      <p:bold r:id="rId57"/>
      <p:boldItalic r:id="rId58"/>
    </p:embeddedFont>
    <p:embeddedFont>
      <p:font typeface="Fira Code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1" roundtripDataSignature="AMtx7mhw3Nhc0y7Y8QKcfkfGVwDl+niZ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2DB6217-7834-4D16-93EC-A2CD894135D1}">
  <a:tblStyle styleId="{F2DB6217-7834-4D16-93EC-A2CD894135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FiraCod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Lato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Lato-italic.fntdata"/><Relationship Id="rId10" Type="http://schemas.openxmlformats.org/officeDocument/2006/relationships/slide" Target="slides/slide5.xml"/><Relationship Id="rId54" Type="http://schemas.openxmlformats.org/officeDocument/2006/relationships/font" Target="fonts/Lato-bold.fntdata"/><Relationship Id="rId13" Type="http://schemas.openxmlformats.org/officeDocument/2006/relationships/slide" Target="slides/slide8.xml"/><Relationship Id="rId57" Type="http://schemas.openxmlformats.org/officeDocument/2006/relationships/font" Target="fonts/LatoBlack-bold.fntdata"/><Relationship Id="rId12" Type="http://schemas.openxmlformats.org/officeDocument/2006/relationships/slide" Target="slides/slide7.xml"/><Relationship Id="rId56" Type="http://schemas.openxmlformats.org/officeDocument/2006/relationships/font" Target="fonts/Lato-boldItalic.fntdata"/><Relationship Id="rId15" Type="http://schemas.openxmlformats.org/officeDocument/2006/relationships/slide" Target="slides/slide10.xml"/><Relationship Id="rId59" Type="http://schemas.openxmlformats.org/officeDocument/2006/relationships/font" Target="fonts/FiraCode-regular.fntdata"/><Relationship Id="rId14" Type="http://schemas.openxmlformats.org/officeDocument/2006/relationships/slide" Target="slides/slide9.xml"/><Relationship Id="rId58" Type="http://schemas.openxmlformats.org/officeDocument/2006/relationships/font" Target="fonts/LatoBlack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" name="Google Shape;2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f5b9e3373_0_4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gaf5b9e3373_0_4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f5b9e3373_0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f5b9e3373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af5b9e3373_0_2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f5b9e3373_0_5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gaf5b9e3373_0_5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f5b9e3373_0_5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gaf5b9e3373_0_5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99757dc9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a99757dc9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Globalement on cherche plutôt à générer du trafic réseau. Plusieurs méthodes selon le besoin en réalisme: de la génération “bête” de paquets à la génération de capture cohérente.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Test graphique: ok les données générées sont multiples et réalistes mais on a besoin d’un agent sur la cible (impact non-négligeable)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Notre approche: remplacer l’humain par une machine (“physiquement” parlant)</a:t>
            </a:r>
            <a:endParaRPr/>
          </a:p>
        </p:txBody>
      </p:sp>
      <p:sp>
        <p:nvSpPr>
          <p:cNvPr id="123" name="Google Shape;123;ga99757dc9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f5b9e3373_0_5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f5b9e3373_0_5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Remplacer un humain par une machine est évidemment une tâche impossible.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On peut décomposer cette tâche en sous-tâches et l’on a principalement abordé l’aspect vision et les entrées utilisateurs (un peu moins peut-être).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En entrée on a une capture d’écran et l’objectif est de reconnaître des zones d’intérêt (au sens large)</a:t>
            </a:r>
            <a:endParaRPr/>
          </a:p>
        </p:txBody>
      </p:sp>
      <p:sp>
        <p:nvSpPr>
          <p:cNvPr id="130" name="Google Shape;130;gaf5b9e3373_0_5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f5b9e337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af5b9e337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f5b9e3373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f5b9e3373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af5b9e3373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f5b9e3373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f5b9e3373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Faster RCNN s’inscrit dans une bibliothèque un peu plus générale qui propose d’autres fonctions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Release publique?</a:t>
            </a:r>
            <a:endParaRPr/>
          </a:p>
        </p:txBody>
      </p:sp>
      <p:sp>
        <p:nvSpPr>
          <p:cNvPr id="158" name="Google Shape;158;gaf5b9e3373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f5b9e3373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f5b9e3373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Détection d’objets: domaine qui est dominé par des algorithmes de deep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On a fait des petits tests mais l’on a finalement utilisé Faster RCNN (peut-être que l’on aurait pu creuser davantage: on était limité par le temps et les moyens matériels)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Backbone: en fait on n’a pas entraîné totalement le réseau de neurones from scratch.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La structure de faster rcnn est basée sur un extracteur de feature (backbone). Ce composant est assez générique et peut être réutilisé à la base d’autres algorithmes.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Donc au lieu de tout réentrainer, on prend un backbone pré-entraîné (ici resnet50 pré-entraîné sur COCO dataset il me semble) et l’on optimise uniquement les dernière couches pour adapter le réseau à nos images.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Tu peux mentionner que l’on a utilisé le framework PyTorch qui propose cette implémentation de base de Faster R-CNN.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Données: les images que l’on a annotées manuellement. On peut dire que ce n’est pas énorme finalement pour déjà avoir de bons résultats.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Pratique: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labellisation: ok c’est relou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entraînement: il nécessite un peu de ressources quand même (le “batch” est le nombre d’images que l’on utilise pour chaque pas d’optimisation, 2-3 en pratique, et une “epoch” correspond à un passage complet dans le dataset)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prédiction: on est dans l’ordre de grandeur pour cet algo et pour nous ce temps est assez raisonnable</a:t>
            </a:r>
            <a:endParaRPr/>
          </a:p>
        </p:txBody>
      </p:sp>
      <p:sp>
        <p:nvSpPr>
          <p:cNvPr id="166" name="Google Shape;166;gaf5b9e3373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af5b9e3373_0_3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" name="Google Shape;41;gaf5b9e3373_0_3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f5b9e3373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f5b9e3373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Exemple de résultats: on peut dire que l’on est capable de détecter pas mal d’éléments.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La force de l’algorithme est qu’il fonctionne bien si on le teste sur des images hors du dataset d’entraînement (capacité de généralisation, adaptabilité aux environnements inconnus)</a:t>
            </a:r>
            <a:endParaRPr/>
          </a:p>
        </p:txBody>
      </p:sp>
      <p:sp>
        <p:nvSpPr>
          <p:cNvPr id="173" name="Google Shape;173;gaf5b9e3373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f5b9e3373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f5b9e3373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Exemple de résultats: on peut dire que l’on est capable de détecter pas mal d’éléments.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La force de l’algorithme est qu’il fonctionne bien si on le teste sur des images hors du dataset d’entraînement (capacité de généralisation, adaptabilité aux environnements inconnus)</a:t>
            </a:r>
            <a:endParaRPr/>
          </a:p>
        </p:txBody>
      </p:sp>
      <p:sp>
        <p:nvSpPr>
          <p:cNvPr id="181" name="Google Shape;181;gaf5b9e3373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f5b9e3373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af5b9e3373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f5b9e3373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af5b9e3373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f5b9e3373_0_6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f5b9e3373_0_6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af5b9e3373_0_6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f5b9e3373_0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f5b9e3373_0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af5b9e3373_0_2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f5b9e3373_0_4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af5b9e3373_0_4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f5b9e3373_0_4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gaf5b9e3373_0_4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f5b9e3373_0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f5b9e3373_0_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af5b9e3373_0_2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f5b9e3373_0_2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f5b9e3373_0_2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af5b9e3373_0_2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af5b9e3373_0_4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" name="Google Shape;47;gaf5b9e3373_0_4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f5b9e3373_0_5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f5b9e3373_0_5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af5b9e3373_0_5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f5b9e3373_0_5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f5b9e3373_0_5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af5b9e3373_0_5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f5b9e3373_0_5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af5b9e3373_0_5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f5b9e3373_0_6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3" name="Google Shape;283;gaf5b9e3373_0_6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f5b9e3373_0_6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af5b9e3373_0_6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af5b9e3373_0_6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f5b9e3373_0_6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gaf5b9e3373_0_6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f5b9e3373_0_6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gaf5b9e3373_0_6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f5b9e3373_0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gaf5b9e3373_0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f5b9e3373_0_6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gaf5b9e3373_0_6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f5b9e3373_0_6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gaf5b9e3373_0_6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af5b9e3373_0_4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" name="Google Shape;53;gaf5b9e3373_0_4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f5b9e3373_0_6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gaf5b9e3373_0_6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f5b9e3373_0_6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f5b9e3373_0_6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af5b9e3373_0_6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f5b9e3373_0_6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f5b9e3373_0_6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af5b9e3373_0_6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af5b9e3373_0_2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af5b9e3373_0_2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af5b9e3373_0_2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af5b9e3373_0_2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af5b9e3373_0_2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af5b9e3373_0_2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af5b9e3373_0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af5b9e3373_0_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af5b9e3373_0_2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af5b9e3373_0_5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gaf5b9e3373_0_5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af5b9e3373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af5b9e3373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f5b9e3373_0_4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gaf5b9e3373_0_4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f5b9e3373_0_4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f5b9e3373_0_4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af5b9e3373_0_4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f5b9e3373_0_4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gaf5b9e3373_0_4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f5b9e3373_0_4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af5b9e3373_0_4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>
  <p:cSld name="Titre et contenu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"/>
          <p:cNvSpPr/>
          <p:nvPr/>
        </p:nvSpPr>
        <p:spPr>
          <a:xfrm rot="5400000">
            <a:off x="5344472" y="-5361626"/>
            <a:ext cx="1485901" cy="12209155"/>
          </a:xfrm>
          <a:prstGeom prst="rect">
            <a:avLst/>
          </a:prstGeom>
          <a:solidFill>
            <a:srgbClr val="092C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962" y="3124200"/>
            <a:ext cx="12201961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"/>
          <p:cNvSpPr txBox="1"/>
          <p:nvPr>
            <p:ph type="title"/>
          </p:nvPr>
        </p:nvSpPr>
        <p:spPr>
          <a:xfrm>
            <a:off x="434940" y="494628"/>
            <a:ext cx="8879656" cy="722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 Black"/>
              <a:buNone/>
              <a:defRPr b="1" i="0" sz="28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4"/>
          <p:cNvSpPr txBox="1"/>
          <p:nvPr>
            <p:ph idx="1" type="body"/>
          </p:nvPr>
        </p:nvSpPr>
        <p:spPr>
          <a:xfrm>
            <a:off x="434940" y="2093927"/>
            <a:ext cx="11345154" cy="4086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255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rgbClr val="003255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4"/>
          <p:cNvSpPr txBox="1"/>
          <p:nvPr/>
        </p:nvSpPr>
        <p:spPr>
          <a:xfrm>
            <a:off x="7113044" y="6054571"/>
            <a:ext cx="48290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-FR" sz="2400" u="none" cap="none" strike="noStrike">
                <a:solidFill>
                  <a:srgbClr val="092C4E"/>
                </a:solidFill>
                <a:latin typeface="Lato"/>
                <a:ea typeface="Lato"/>
                <a:cs typeface="Lato"/>
                <a:sym typeface="Lato"/>
              </a:rPr>
              <a:t>www.amossys.fr</a:t>
            </a:r>
            <a:endParaRPr b="0" i="0" sz="2400" u="none" cap="none" strike="noStrike">
              <a:solidFill>
                <a:srgbClr val="092C4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" name="Google Shape;16;p4"/>
          <p:cNvPicPr preferRelativeResize="0"/>
          <p:nvPr/>
        </p:nvPicPr>
        <p:blipFill rotWithShape="1">
          <a:blip r:embed="rId3">
            <a:alphaModFix/>
          </a:blip>
          <a:srcRect b="21411" l="0" r="0" t="0"/>
          <a:stretch/>
        </p:blipFill>
        <p:spPr>
          <a:xfrm>
            <a:off x="10334846" y="-179229"/>
            <a:ext cx="1809307" cy="151204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/>
        </p:nvSpPr>
        <p:spPr>
          <a:xfrm>
            <a:off x="-17150" y="6516225"/>
            <a:ext cx="30483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66666"/>
                </a:solidFill>
              </a:rPr>
              <a:t>BEEZH Platform | C&amp;ESAR 2020</a:t>
            </a:r>
            <a:endParaRPr sz="1200">
              <a:solidFill>
                <a:srgbClr val="666666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>
  <p:cSld name="Diapositive de titr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/>
          <p:nvPr/>
        </p:nvSpPr>
        <p:spPr>
          <a:xfrm>
            <a:off x="1968500" y="-1"/>
            <a:ext cx="10223500" cy="6878032"/>
          </a:xfrm>
          <a:prstGeom prst="rect">
            <a:avLst/>
          </a:prstGeom>
          <a:solidFill>
            <a:srgbClr val="092C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 b="5976" l="6072" r="76699" t="5602"/>
          <a:stretch/>
        </p:blipFill>
        <p:spPr>
          <a:xfrm>
            <a:off x="-48126" y="0"/>
            <a:ext cx="4222750" cy="687803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/>
          <p:nvPr>
            <p:ph type="title"/>
          </p:nvPr>
        </p:nvSpPr>
        <p:spPr>
          <a:xfrm>
            <a:off x="4786210" y="3075053"/>
            <a:ext cx="6909603" cy="1325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ato"/>
              <a:buNone/>
              <a:defRPr b="1" i="0" sz="4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8793" y="-174024"/>
            <a:ext cx="2143657" cy="2279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23;p5"/>
          <p:cNvCxnSpPr/>
          <p:nvPr/>
        </p:nvCxnSpPr>
        <p:spPr>
          <a:xfrm>
            <a:off x="4887494" y="2641600"/>
            <a:ext cx="614947" cy="0"/>
          </a:xfrm>
          <a:prstGeom prst="straightConnector1">
            <a:avLst/>
          </a:prstGeom>
          <a:noFill/>
          <a:ln cap="flat" cmpd="sng" w="571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5"/>
          <p:cNvCxnSpPr/>
          <p:nvPr/>
        </p:nvCxnSpPr>
        <p:spPr>
          <a:xfrm>
            <a:off x="4892840" y="4767179"/>
            <a:ext cx="614947" cy="0"/>
          </a:xfrm>
          <a:prstGeom prst="straightConnector1">
            <a:avLst/>
          </a:prstGeom>
          <a:noFill/>
          <a:ln cap="flat" cmpd="sng" w="571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5"/>
          <p:cNvSpPr txBox="1"/>
          <p:nvPr/>
        </p:nvSpPr>
        <p:spPr>
          <a:xfrm>
            <a:off x="7113044" y="6054571"/>
            <a:ext cx="46670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-FR" sz="2400" u="none" cap="none" strike="noStrike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rPr>
              <a:t>www.amossys.fr</a:t>
            </a:r>
            <a:endParaRPr b="0" i="0" sz="2400" u="none" cap="none" strike="noStrike">
              <a:solidFill>
                <a:srgbClr val="A5A5A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"/>
          <p:cNvSpPr/>
          <p:nvPr/>
        </p:nvSpPr>
        <p:spPr>
          <a:xfrm>
            <a:off x="1968500" y="-1"/>
            <a:ext cx="10223500" cy="6858001"/>
          </a:xfrm>
          <a:prstGeom prst="rect">
            <a:avLst/>
          </a:prstGeom>
          <a:solidFill>
            <a:srgbClr val="092C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31;p1"/>
          <p:cNvPicPr preferRelativeResize="0"/>
          <p:nvPr/>
        </p:nvPicPr>
        <p:blipFill rotWithShape="1">
          <a:blip r:embed="rId3">
            <a:alphaModFix/>
          </a:blip>
          <a:srcRect b="5976" l="6072" r="76699" t="5602"/>
          <a:stretch/>
        </p:blipFill>
        <p:spPr>
          <a:xfrm>
            <a:off x="-48126" y="9144"/>
            <a:ext cx="4222750" cy="686888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"/>
          <p:cNvSpPr txBox="1"/>
          <p:nvPr>
            <p:ph type="title"/>
          </p:nvPr>
        </p:nvSpPr>
        <p:spPr>
          <a:xfrm>
            <a:off x="4786211" y="3079995"/>
            <a:ext cx="6794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ato"/>
              <a:buNone/>
            </a:pPr>
            <a:r>
              <a:rPr lang="fr-FR" sz="3100">
                <a:latin typeface="Lato"/>
                <a:ea typeface="Lato"/>
                <a:cs typeface="Lato"/>
                <a:sym typeface="Lato"/>
              </a:rPr>
              <a:t>BEEZH: une plateforme de détonation réaliste pour l'analyse des modes opératoires d'attaquants</a:t>
            </a:r>
            <a:endParaRPr sz="3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ato"/>
              <a:buNone/>
            </a:pPr>
            <a:r>
              <a:t/>
            </a:r>
            <a:endParaRPr sz="3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fr-FR" sz="2000">
                <a:latin typeface="Lato"/>
                <a:ea typeface="Lato"/>
                <a:cs typeface="Lato"/>
                <a:sym typeface="Lato"/>
              </a:rPr>
              <a:t>Frédéric Guihery</a:t>
            </a:r>
            <a:endParaRPr b="0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fr-FR" sz="2000">
                <a:latin typeface="Lato"/>
                <a:ea typeface="Lato"/>
                <a:cs typeface="Lato"/>
                <a:sym typeface="Lato"/>
              </a:rPr>
              <a:t>Alban Siffer</a:t>
            </a:r>
            <a:endParaRPr b="0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ato"/>
              <a:buNone/>
            </a:pPr>
            <a:r>
              <a:rPr b="0" lang="fr-FR" sz="2000">
                <a:latin typeface="Lato"/>
                <a:ea typeface="Lato"/>
                <a:cs typeface="Lato"/>
                <a:sym typeface="Lato"/>
              </a:rPr>
              <a:t>Joseph Paillard</a:t>
            </a:r>
            <a:endParaRPr b="0"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" name="Google Shape;3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38793" y="-174024"/>
            <a:ext cx="2143657" cy="2279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Google Shape;34;p1"/>
          <p:cNvCxnSpPr/>
          <p:nvPr/>
        </p:nvCxnSpPr>
        <p:spPr>
          <a:xfrm>
            <a:off x="4887494" y="2641600"/>
            <a:ext cx="614947" cy="0"/>
          </a:xfrm>
          <a:prstGeom prst="straightConnector1">
            <a:avLst/>
          </a:prstGeom>
          <a:noFill/>
          <a:ln cap="flat" cmpd="sng" w="571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" name="Google Shape;35;p1"/>
          <p:cNvCxnSpPr/>
          <p:nvPr/>
        </p:nvCxnSpPr>
        <p:spPr>
          <a:xfrm>
            <a:off x="4892840" y="4767179"/>
            <a:ext cx="614947" cy="0"/>
          </a:xfrm>
          <a:prstGeom prst="straightConnector1">
            <a:avLst/>
          </a:prstGeom>
          <a:noFill/>
          <a:ln cap="flat" cmpd="sng" w="571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1"/>
          <p:cNvSpPr txBox="1"/>
          <p:nvPr/>
        </p:nvSpPr>
        <p:spPr>
          <a:xfrm>
            <a:off x="7113044" y="6054571"/>
            <a:ext cx="46670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-FR" sz="2400" u="none" cap="none" strike="noStrike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rPr>
              <a:t>www.amossys.fr</a:t>
            </a:r>
            <a:endParaRPr b="0" i="0" sz="2400" u="none" cap="none" strike="noStrike">
              <a:solidFill>
                <a:srgbClr val="A5A5A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" name="Google Shape;37;p1"/>
          <p:cNvPicPr preferRelativeResize="0"/>
          <p:nvPr/>
        </p:nvPicPr>
        <p:blipFill rotWithShape="1">
          <a:blip r:embed="rId5">
            <a:alphaModFix/>
          </a:blip>
          <a:srcRect b="15261" l="10623" r="6119" t="13023"/>
          <a:stretch/>
        </p:blipFill>
        <p:spPr>
          <a:xfrm>
            <a:off x="4557600" y="560100"/>
            <a:ext cx="3638075" cy="15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"/>
          <p:cNvSpPr txBox="1"/>
          <p:nvPr/>
        </p:nvSpPr>
        <p:spPr>
          <a:xfrm>
            <a:off x="152400" y="22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C&amp;ESAR 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f5b9e3373_0_433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La plateforme BEEZH</a:t>
            </a:r>
            <a:endParaRPr/>
          </a:p>
        </p:txBody>
      </p:sp>
      <p:sp>
        <p:nvSpPr>
          <p:cNvPr id="101" name="Google Shape;101;gaf5b9e3373_0_433"/>
          <p:cNvSpPr txBox="1"/>
          <p:nvPr>
            <p:ph idx="1" type="body"/>
          </p:nvPr>
        </p:nvSpPr>
        <p:spPr>
          <a:xfrm>
            <a:off x="434940" y="2093927"/>
            <a:ext cx="113451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700"/>
              <a:t>Automatisation de la génération du </a:t>
            </a:r>
            <a:r>
              <a:rPr lang="fr-FR" sz="1700"/>
              <a:t>SI</a:t>
            </a:r>
            <a:endParaRPr sz="1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Modélisation dans un format pivot de l'environnement matériel, système et logiciel</a:t>
            </a:r>
            <a:endParaRPr b="0" sz="1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Modélisation dans un format pivot de la topologie réseau (switchs, routeurs, VLAN, adressage statique et dynamique, QOS pour forcer des bandes passantes, latences ou pertes de paquets, ...)</a:t>
            </a:r>
            <a:endParaRPr b="0" sz="1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Modélisation dans un format pivot des directives de paramétrage et de vieillissement du SI</a:t>
            </a:r>
            <a:endParaRPr b="0" sz="17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1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f5b9e3373_0_240"/>
          <p:cNvSpPr txBox="1"/>
          <p:nvPr>
            <p:ph type="title"/>
          </p:nvPr>
        </p:nvSpPr>
        <p:spPr>
          <a:xfrm>
            <a:off x="4786210" y="3075053"/>
            <a:ext cx="6909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latin typeface="Lato Black"/>
                <a:ea typeface="Lato Black"/>
                <a:cs typeface="Lato Black"/>
                <a:sym typeface="Lato Black"/>
              </a:rPr>
              <a:t>Simulation de comportements utilisateur réalistes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f5b9e3373_0_537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Le besoin de génération de vie réaliste</a:t>
            </a:r>
            <a:endParaRPr/>
          </a:p>
        </p:txBody>
      </p:sp>
      <p:sp>
        <p:nvSpPr>
          <p:cNvPr id="113" name="Google Shape;113;gaf5b9e3373_0_537"/>
          <p:cNvSpPr txBox="1"/>
          <p:nvPr>
            <p:ph idx="1" type="body"/>
          </p:nvPr>
        </p:nvSpPr>
        <p:spPr>
          <a:xfrm>
            <a:off x="434940" y="2093927"/>
            <a:ext cx="113451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Existence de codes malveillants disposant de routines de détection d'environnement</a:t>
            </a:r>
            <a:endParaRPr b="0" sz="1700"/>
          </a:p>
          <a:p>
            <a:pPr indent="-33655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Zebrocy s'exécute uniquement à la fermeture d'un document</a:t>
            </a:r>
            <a:endParaRPr b="0" sz="1700"/>
          </a:p>
          <a:p>
            <a:pPr indent="-33655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BaneChan exploite les interactions de l'utilisateur pour échapper à la détection : il attend un nombre donné de clics souris avant de commencer à s'exécuter</a:t>
            </a:r>
            <a:endParaRPr b="0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RATs disposant de capacité de capture d’écran et d’analyse de l’activité souris/clavier</a:t>
            </a:r>
            <a:endParaRPr b="0" sz="1700"/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SzPts val="1700"/>
              <a:buChar char="❏"/>
            </a:pPr>
            <a:r>
              <a:rPr b="0" lang="fr-FR" sz="1700"/>
              <a:t>Connexions malveillantes sur déport d’affichage (RDP, VNC, ...) et visualisation des actions légitimes</a:t>
            </a:r>
            <a:endParaRPr b="0"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f5b9e3373_0_553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Le besoin de génération de vie réaliste</a:t>
            </a:r>
            <a:endParaRPr/>
          </a:p>
        </p:txBody>
      </p:sp>
      <p:sp>
        <p:nvSpPr>
          <p:cNvPr id="119" name="Google Shape;119;gaf5b9e3373_0_553"/>
          <p:cNvSpPr txBox="1"/>
          <p:nvPr>
            <p:ph idx="1" type="body"/>
          </p:nvPr>
        </p:nvSpPr>
        <p:spPr>
          <a:xfrm>
            <a:off x="434940" y="2093927"/>
            <a:ext cx="113451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Existence de codes malveillants disposant de routines de détection d'environnement</a:t>
            </a:r>
            <a:endParaRPr b="0" sz="1700"/>
          </a:p>
          <a:p>
            <a:pPr indent="-33655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Zebrocy s'exécute uniquement à la fermeture d'un document</a:t>
            </a:r>
            <a:endParaRPr b="0" sz="1700"/>
          </a:p>
          <a:p>
            <a:pPr indent="-33655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BaneChan exploite les interactions de l'utilisateur pour échapper à la détection : il attend un nombre donné de clics souris avant de commencer à s'exécuter</a:t>
            </a:r>
            <a:endParaRPr b="0" sz="1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RATs disposant de capacité de capture d’écran et d’analyse de l’activité souris/clavier</a:t>
            </a:r>
            <a:endParaRPr b="0" sz="1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Connexions malveillantes sur déport d’affichage (RDP, VNC, ...) et visualisation des actions légitimes</a:t>
            </a:r>
            <a:endParaRPr b="0" sz="1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fr-FR" sz="1700">
                <a:solidFill>
                  <a:srgbClr val="980000"/>
                </a:solidFill>
              </a:rPr>
              <a:t>=&gt; La génération d'actions utilisateur a pour objectif de leurrer ces phases de reconnaissance</a:t>
            </a:r>
            <a:endParaRPr b="0" sz="1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99757dc99_0_0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Approches pour la génération d’activité utilisateur</a:t>
            </a:r>
            <a:endParaRPr/>
          </a:p>
        </p:txBody>
      </p:sp>
      <p:sp>
        <p:nvSpPr>
          <p:cNvPr id="126" name="Google Shape;126;ga99757dc99_0_0"/>
          <p:cNvSpPr txBox="1"/>
          <p:nvPr>
            <p:ph idx="1" type="body"/>
          </p:nvPr>
        </p:nvSpPr>
        <p:spPr>
          <a:xfrm>
            <a:off x="434940" y="2093927"/>
            <a:ext cx="113451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Etat de l’art : orienté réseau majoritairement</a:t>
            </a:r>
            <a:endParaRPr b="0" sz="1700"/>
          </a:p>
          <a:p>
            <a:pPr indent="-33655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G</a:t>
            </a:r>
            <a:r>
              <a:rPr lang="fr-FR" sz="1700"/>
              <a:t>énération pure (outils: Iperf, Ostinato)</a:t>
            </a:r>
            <a:endParaRPr sz="1700"/>
          </a:p>
          <a:p>
            <a:pPr indent="-33655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Rejeu de captures (Tcpreply, TCPivo)</a:t>
            </a:r>
            <a:endParaRPr sz="1700"/>
          </a:p>
          <a:p>
            <a:pPr indent="-33655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Génération de données à partir de captures (Harpoon, Swing)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Quelques travaux utilisent des frameworks de tests graphiques</a:t>
            </a:r>
            <a:endParaRPr b="0" sz="1700"/>
          </a:p>
          <a:p>
            <a:pPr indent="-33655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G</a:t>
            </a:r>
            <a:r>
              <a:rPr lang="fr-FR" sz="1700"/>
              <a:t>énération d’activités hôte+réseau cohérentes</a:t>
            </a:r>
            <a:endParaRPr sz="1700"/>
          </a:p>
          <a:p>
            <a:pPr indent="-336550" lvl="1" marL="9144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1700"/>
              <a:buChar char="❏"/>
            </a:pPr>
            <a:r>
              <a:rPr lang="fr-FR" sz="1700"/>
              <a:t>Utilisation d’un agent sur la machine cible =&gt; génère du bruit</a:t>
            </a:r>
            <a:endParaRPr sz="1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f5b9e3373_0_563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Notre approche pour la génération d’activité utilisateur</a:t>
            </a:r>
            <a:endParaRPr/>
          </a:p>
        </p:txBody>
      </p:sp>
      <p:sp>
        <p:nvSpPr>
          <p:cNvPr id="133" name="Google Shape;133;gaf5b9e3373_0_563"/>
          <p:cNvSpPr txBox="1"/>
          <p:nvPr>
            <p:ph idx="1" type="body"/>
          </p:nvPr>
        </p:nvSpPr>
        <p:spPr>
          <a:xfrm>
            <a:off x="434940" y="1865327"/>
            <a:ext cx="11345100" cy="40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❏"/>
            </a:pPr>
            <a:r>
              <a:rPr lang="fr-FR" sz="1900"/>
              <a:t>Reproduction d’un comportement humain : tâches multiples et difficiles</a:t>
            </a:r>
            <a:endParaRPr sz="19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1" lang="fr-FR" sz="1700"/>
              <a:t>Simuler la </a:t>
            </a:r>
            <a:r>
              <a:rPr b="1" lang="fr-FR" sz="1700" u="sng"/>
              <a:t>vision</a:t>
            </a:r>
            <a:r>
              <a:rPr b="1" lang="fr-FR" sz="1700"/>
              <a:t>: détection des zones d’intérêt</a:t>
            </a:r>
            <a:endParaRPr b="1"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1" lang="fr-FR" sz="1700"/>
              <a:t>Simuler les </a:t>
            </a:r>
            <a:r>
              <a:rPr b="1" lang="fr-FR" sz="1700" u="sng"/>
              <a:t>entrées utilisateurs</a:t>
            </a:r>
            <a:endParaRPr b="1" sz="1700" u="sng"/>
          </a:p>
          <a:p>
            <a:pPr indent="-336550" lvl="2" marL="13716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souris : déplacements, clics/double-clics réalistes</a:t>
            </a:r>
            <a:endParaRPr sz="1700"/>
          </a:p>
          <a:p>
            <a:pPr indent="-336550" lvl="2" marL="13716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clavier : frappes réalistes (vitesse, erreurs), génération de contenu cohérent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1000"/>
              </a:spcAft>
              <a:buSzPts val="1700"/>
              <a:buChar char="❏"/>
            </a:pPr>
            <a:r>
              <a:rPr lang="fr-FR" sz="1700"/>
              <a:t>Simuler l’</a:t>
            </a:r>
            <a:r>
              <a:rPr lang="fr-FR" sz="1700" u="sng"/>
              <a:t>activité</a:t>
            </a:r>
            <a:r>
              <a:rPr lang="fr-FR" sz="1700"/>
              <a:t> : création d’un scénario cohérent et réaliste mêlant les fonctions précédentes</a:t>
            </a:r>
            <a:endParaRPr sz="1900"/>
          </a:p>
        </p:txBody>
      </p:sp>
      <p:grpSp>
        <p:nvGrpSpPr>
          <p:cNvPr id="134" name="Google Shape;134;gaf5b9e3373_0_563"/>
          <p:cNvGrpSpPr/>
          <p:nvPr/>
        </p:nvGrpSpPr>
        <p:grpSpPr>
          <a:xfrm>
            <a:off x="2704050" y="4617800"/>
            <a:ext cx="7197300" cy="855900"/>
            <a:chOff x="4448725" y="4026050"/>
            <a:chExt cx="7197300" cy="855900"/>
          </a:xfrm>
        </p:grpSpPr>
        <p:sp>
          <p:nvSpPr>
            <p:cNvPr id="135" name="Google Shape;135;gaf5b9e3373_0_563"/>
            <p:cNvSpPr/>
            <p:nvPr/>
          </p:nvSpPr>
          <p:spPr>
            <a:xfrm>
              <a:off x="6722850" y="4026050"/>
              <a:ext cx="1806900" cy="855900"/>
            </a:xfrm>
            <a:prstGeom prst="rect">
              <a:avLst/>
            </a:prstGeom>
            <a:solidFill>
              <a:srgbClr val="00325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16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ALGORITHME</a:t>
              </a:r>
              <a:endParaRPr b="1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6" name="Google Shape;136;gaf5b9e3373_0_563"/>
            <p:cNvSpPr txBox="1"/>
            <p:nvPr/>
          </p:nvSpPr>
          <p:spPr>
            <a:xfrm>
              <a:off x="9087625" y="4063100"/>
              <a:ext cx="25584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1600">
                  <a:latin typeface="Lato"/>
                  <a:ea typeface="Lato"/>
                  <a:cs typeface="Lato"/>
                  <a:sym typeface="Lato"/>
                </a:rPr>
                <a:t>Objets </a:t>
              </a:r>
              <a:br>
                <a:rPr lang="fr-FR" sz="1600">
                  <a:latin typeface="Lato"/>
                  <a:ea typeface="Lato"/>
                  <a:cs typeface="Lato"/>
                  <a:sym typeface="Lato"/>
                </a:rPr>
              </a:br>
              <a:r>
                <a:rPr lang="fr-FR" sz="1600">
                  <a:latin typeface="Lato"/>
                  <a:ea typeface="Lato"/>
                  <a:cs typeface="Lato"/>
                  <a:sym typeface="Lato"/>
                </a:rPr>
                <a:t>(applications, boutons, fichiers, dossiers…)</a:t>
              </a:r>
              <a:endParaRPr sz="1600"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37" name="Google Shape;137;gaf5b9e3373_0_563"/>
            <p:cNvCxnSpPr>
              <a:stCxn id="135" idx="3"/>
              <a:endCxn id="136" idx="1"/>
            </p:cNvCxnSpPr>
            <p:nvPr/>
          </p:nvCxnSpPr>
          <p:spPr>
            <a:xfrm>
              <a:off x="8529750" y="4454000"/>
              <a:ext cx="558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8" name="Google Shape;138;gaf5b9e3373_0_563"/>
            <p:cNvSpPr txBox="1"/>
            <p:nvPr/>
          </p:nvSpPr>
          <p:spPr>
            <a:xfrm>
              <a:off x="4448725" y="4247900"/>
              <a:ext cx="1722600" cy="41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1600">
                  <a:latin typeface="Lato"/>
                  <a:ea typeface="Lato"/>
                  <a:cs typeface="Lato"/>
                  <a:sym typeface="Lato"/>
                </a:rPr>
                <a:t>Capture d’écran</a:t>
              </a:r>
              <a:endParaRPr b="1" sz="1600"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39" name="Google Shape;139;gaf5b9e3373_0_563"/>
            <p:cNvCxnSpPr>
              <a:stCxn id="138" idx="3"/>
              <a:endCxn id="135" idx="1"/>
            </p:cNvCxnSpPr>
            <p:nvPr/>
          </p:nvCxnSpPr>
          <p:spPr>
            <a:xfrm>
              <a:off x="6171325" y="4454000"/>
              <a:ext cx="5514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f5b9e3373_0_0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Notre </a:t>
            </a:r>
            <a:r>
              <a:rPr lang="fr-FR"/>
              <a:t>approche po</a:t>
            </a:r>
            <a:r>
              <a:rPr lang="fr-FR"/>
              <a:t>ur la génération d’activité utilisateur</a:t>
            </a:r>
            <a:endParaRPr i="1"/>
          </a:p>
        </p:txBody>
      </p:sp>
      <p:sp>
        <p:nvSpPr>
          <p:cNvPr id="145" name="Google Shape;145;gaf5b9e3373_0_0"/>
          <p:cNvSpPr txBox="1"/>
          <p:nvPr>
            <p:ph idx="1" type="body"/>
          </p:nvPr>
        </p:nvSpPr>
        <p:spPr>
          <a:xfrm>
            <a:off x="434940" y="2093927"/>
            <a:ext cx="11345100" cy="40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700"/>
              <a:t>En pratique</a:t>
            </a:r>
            <a:endParaRPr b="0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>
                <a:solidFill>
                  <a:srgbClr val="003255"/>
                </a:solidFill>
              </a:rPr>
              <a:t>Pas d’agent dans l’OS </a:t>
            </a:r>
            <a:r>
              <a:rPr b="0" lang="fr-FR" sz="1700"/>
              <a:t>: </a:t>
            </a:r>
            <a:r>
              <a:rPr b="0" lang="fr-FR" sz="1700">
                <a:solidFill>
                  <a:srgbClr val="003255"/>
                </a:solidFill>
              </a:rPr>
              <a:t>interactions via déport d’affichage exposé par l’hyperviseur</a:t>
            </a:r>
            <a:r>
              <a:rPr b="0" lang="fr-FR" sz="1700"/>
              <a:t>:</a:t>
            </a:r>
            <a:endParaRPr b="0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Interactions avec la bibliothèque Sikulix</a:t>
            </a:r>
            <a:endParaRPr b="0" sz="17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1700"/>
          </a:p>
        </p:txBody>
      </p:sp>
      <p:pic>
        <p:nvPicPr>
          <p:cNvPr id="146" name="Google Shape;146;gaf5b9e337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675" y="3131050"/>
            <a:ext cx="3273650" cy="26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f5b9e3373_0_5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Notre approche pour la génération d’activité utilisateur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53" name="Google Shape;153;gaf5b9e3373_0_5"/>
          <p:cNvGraphicFramePr/>
          <p:nvPr/>
        </p:nvGraphicFramePr>
        <p:xfrm>
          <a:off x="952500" y="31871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{F2DB6217-7834-4D16-93EC-A2CD894135D1}</a:tableStyleId>
              </a:tblPr>
              <a:tblGrid>
                <a:gridCol w="1505825"/>
                <a:gridCol w="4358850"/>
                <a:gridCol w="4422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Composants</a:t>
                      </a:r>
                      <a:endParaRPr b="1" sz="1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800">
                          <a:solidFill>
                            <a:srgbClr val="0032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Framework de création de scénarios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-FR" sz="1800">
                          <a:solidFill>
                            <a:srgbClr val="0032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Moteur d’a</a:t>
                      </a:r>
                      <a:r>
                        <a:rPr b="1" lang="fr-FR" sz="1800">
                          <a:solidFill>
                            <a:srgbClr val="0032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pprentissage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Détail</a:t>
                      </a:r>
                      <a:endParaRPr b="1" sz="1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800"/>
                        <a:buFont typeface="Lato"/>
                        <a:buChar char="●"/>
                      </a:pPr>
                      <a:r>
                        <a:rPr lang="fr-FR" sz="180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actions unitaires relatives à des OS</a:t>
                      </a:r>
                      <a:endParaRPr sz="1800">
                        <a:solidFill>
                          <a:srgbClr val="7F7F7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800"/>
                        <a:buFont typeface="Lato"/>
                        <a:buChar char="●"/>
                      </a:pPr>
                      <a:r>
                        <a:rPr lang="fr-FR" sz="180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actions unitaires relatives à des applications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800"/>
                        <a:buFont typeface="Lato"/>
                        <a:buChar char="●"/>
                      </a:pPr>
                      <a:r>
                        <a:rPr lang="fr-FR" sz="180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reconnaissance d’images</a:t>
                      </a:r>
                      <a:endParaRPr sz="1800">
                        <a:solidFill>
                          <a:srgbClr val="7F7F7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800"/>
                        <a:buFont typeface="Lato"/>
                        <a:buChar char="●"/>
                      </a:pPr>
                      <a:r>
                        <a:rPr lang="fr-FR" sz="180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détection/génération de texte</a:t>
                      </a:r>
                      <a:endParaRPr sz="1800">
                        <a:solidFill>
                          <a:srgbClr val="7F7F7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800"/>
                        <a:buFont typeface="Lato"/>
                        <a:buChar char="●"/>
                      </a:pPr>
                      <a:r>
                        <a:rPr lang="fr-FR" sz="180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détection de zones d’intérêt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Atouts</a:t>
                      </a:r>
                      <a:endParaRPr b="1" sz="1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Actions maîtrisées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80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Capacité de généralisation (environnements inconnus)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Faiblesses</a:t>
                      </a:r>
                      <a:endParaRPr b="1" sz="1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80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Faible capacité de généralisation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80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Prédictions non maîtrisées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4" name="Google Shape;154;gaf5b9e3373_0_5"/>
          <p:cNvSpPr txBox="1"/>
          <p:nvPr>
            <p:ph idx="1" type="body"/>
          </p:nvPr>
        </p:nvSpPr>
        <p:spPr>
          <a:xfrm>
            <a:off x="434950" y="1712925"/>
            <a:ext cx="11345100" cy="135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700"/>
              <a:t>Combinaison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 u="sng"/>
              <a:t>Approche déterministe</a:t>
            </a:r>
            <a:r>
              <a:rPr b="0" lang="fr-FR" sz="1700"/>
              <a:t> : framework de création de scénarios utilisateurs sur la base d’u un catalogue d’actions</a:t>
            </a:r>
            <a:endParaRPr b="0" sz="1700"/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SzPts val="1700"/>
              <a:buChar char="❏"/>
            </a:pPr>
            <a:r>
              <a:rPr b="0" lang="fr-FR" sz="1700" u="sng"/>
              <a:t>Approche opportuniste</a:t>
            </a:r>
            <a:r>
              <a:rPr b="0" lang="fr-FR" sz="1700"/>
              <a:t> : moteur d’apprentissage des actions par réseau de neurones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f5b9e3373_0_49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Création d’une bibliothèque dédiée à l’apprentissage</a:t>
            </a:r>
            <a:endParaRPr/>
          </a:p>
        </p:txBody>
      </p:sp>
      <p:sp>
        <p:nvSpPr>
          <p:cNvPr id="161" name="Google Shape;161;gaf5b9e3373_0_49"/>
          <p:cNvSpPr txBox="1"/>
          <p:nvPr>
            <p:ph idx="1" type="body"/>
          </p:nvPr>
        </p:nvSpPr>
        <p:spPr>
          <a:xfrm>
            <a:off x="434950" y="1626525"/>
            <a:ext cx="11345100" cy="351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700"/>
              <a:t>Bibliothèque python : </a:t>
            </a:r>
            <a:r>
              <a:rPr b="0" lang="fr-FR" sz="1700">
                <a:latin typeface="Fira Code"/>
                <a:ea typeface="Fira Code"/>
                <a:cs typeface="Fira Code"/>
                <a:sym typeface="Fira Code"/>
              </a:rPr>
              <a:t>desker</a:t>
            </a:r>
            <a:r>
              <a:rPr b="0" lang="fr-FR" sz="1700"/>
              <a:t> (</a:t>
            </a:r>
            <a:r>
              <a:rPr i="1" lang="fr-FR" sz="1700"/>
              <a:t>desk</a:t>
            </a:r>
            <a:r>
              <a:rPr b="0" i="1" lang="fr-FR" sz="1700"/>
              <a:t>top </a:t>
            </a:r>
            <a:r>
              <a:rPr i="1" lang="fr-FR" sz="1700"/>
              <a:t>e</a:t>
            </a:r>
            <a:r>
              <a:rPr b="0" i="1" lang="fr-FR" sz="1700"/>
              <a:t>lements </a:t>
            </a:r>
            <a:r>
              <a:rPr i="1" lang="fr-FR" sz="1700"/>
              <a:t>r</a:t>
            </a:r>
            <a:r>
              <a:rPr b="0" i="1" lang="fr-FR" sz="1700"/>
              <a:t>ecognition</a:t>
            </a:r>
            <a:r>
              <a:rPr b="0" lang="fr-FR" sz="1700"/>
              <a:t>)</a:t>
            </a:r>
            <a:endParaRPr b="0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Fonctionnalités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détection d’objets (déjà vu)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segmentation d’images (détection de fenêtres, paragraphes…)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extraction de texte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génération de texte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détection de liens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…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1" lang="fr-FR" sz="1700"/>
              <a:t>Backend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Torch : pour le calcul scientifique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Tesseract : pour l’OCR (</a:t>
            </a:r>
            <a:r>
              <a:rPr i="1" lang="fr-FR" sz="1700"/>
              <a:t>optical character recognition</a:t>
            </a:r>
            <a:r>
              <a:rPr lang="fr-FR" sz="1700"/>
              <a:t>)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1000"/>
              </a:spcAft>
              <a:buSzPts val="1700"/>
              <a:buChar char="❏"/>
            </a:pPr>
            <a:r>
              <a:rPr lang="fr-FR" sz="1700"/>
              <a:t>markovify : pour la génération de texte NLG (</a:t>
            </a:r>
            <a:r>
              <a:rPr i="1" lang="fr-FR" sz="1700"/>
              <a:t>neural langage generation</a:t>
            </a:r>
            <a:r>
              <a:rPr lang="fr-FR" sz="1700"/>
              <a:t>)</a:t>
            </a:r>
            <a:endParaRPr sz="1700"/>
          </a:p>
        </p:txBody>
      </p:sp>
      <p:pic>
        <p:nvPicPr>
          <p:cNvPr id="162" name="Google Shape;162;gaf5b9e3373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6550" y="1626525"/>
            <a:ext cx="5277802" cy="11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f5b9e3373_0_56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Détection d’objets avec Desker</a:t>
            </a:r>
            <a:endParaRPr/>
          </a:p>
        </p:txBody>
      </p:sp>
      <p:sp>
        <p:nvSpPr>
          <p:cNvPr id="169" name="Google Shape;169;gaf5b9e3373_0_56"/>
          <p:cNvSpPr txBox="1"/>
          <p:nvPr>
            <p:ph idx="1" type="body"/>
          </p:nvPr>
        </p:nvSpPr>
        <p:spPr>
          <a:xfrm>
            <a:off x="434940" y="1702352"/>
            <a:ext cx="11345100" cy="40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Algorithme: Faster R-CNN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Autres possibilités: YOLO (moins précis) et SSD (plus gourmand)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Backbone pré-entraîné: resnet50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Fine-tuning des dernières couches pour l’adaptation à notre problème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Données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~100 captures d’écran annotées (images HD majoritairement)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~10 classes (firefox, thunderbird, folder, close button…)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Quelques chiffres (avec GPU GTX 1660)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labellisation d’images: travail actuellement manuel, donc assez long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entraînement: 15 min (batch réduit, ~15-25 epochs, 4.5Go de mémoire)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1000"/>
              </a:spcAft>
              <a:buSzPts val="1700"/>
              <a:buChar char="❏"/>
            </a:pPr>
            <a:r>
              <a:rPr lang="fr-FR" sz="1700"/>
              <a:t>prédiction: 5 images/s (&lt;250 Mo de mémoire)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af5b9e3373_0_306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Contexte de la détonation</a:t>
            </a:r>
            <a:endParaRPr/>
          </a:p>
        </p:txBody>
      </p:sp>
      <p:sp>
        <p:nvSpPr>
          <p:cNvPr id="44" name="Google Shape;44;gaf5b9e3373_0_306"/>
          <p:cNvSpPr txBox="1"/>
          <p:nvPr>
            <p:ph idx="1" type="body"/>
          </p:nvPr>
        </p:nvSpPr>
        <p:spPr>
          <a:xfrm>
            <a:off x="434940" y="2093927"/>
            <a:ext cx="113451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700"/>
              <a:t>Objectifs</a:t>
            </a:r>
            <a:r>
              <a:rPr b="0" lang="fr-FR" sz="1700"/>
              <a:t> : m</a:t>
            </a:r>
            <a:r>
              <a:rPr b="0" lang="fr-FR" sz="1700"/>
              <a:t>ieux comprendre la menace à laquelle une organisation fait face</a:t>
            </a:r>
            <a:endParaRPr b="0" sz="1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Permettre l’identification des </a:t>
            </a:r>
            <a:r>
              <a:rPr lang="fr-FR" sz="1700"/>
              <a:t>TTP</a:t>
            </a:r>
            <a:r>
              <a:rPr b="0" lang="fr-FR" sz="1700"/>
              <a:t> (Techniques, Tactiques et Procédures) et </a:t>
            </a:r>
            <a:r>
              <a:rPr lang="fr-FR" sz="1700"/>
              <a:t>IoC</a:t>
            </a:r>
            <a:r>
              <a:rPr b="0" lang="fr-FR" sz="1700"/>
              <a:t> (Indicateurs de Compromission) de groupes d'attaquants ciblant l’organisation</a:t>
            </a:r>
            <a:endParaRPr b="0" sz="1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1700"/>
              <a:buChar char="❏"/>
            </a:pPr>
            <a:r>
              <a:rPr b="0" lang="fr-FR" sz="1700"/>
              <a:t>Production de </a:t>
            </a:r>
            <a:r>
              <a:rPr lang="fr-FR" sz="1700"/>
              <a:t>renseignements</a:t>
            </a:r>
            <a:r>
              <a:rPr b="0" lang="fr-FR" sz="1700"/>
              <a:t> exploitables </a:t>
            </a:r>
            <a:r>
              <a:rPr b="0" lang="fr-FR" sz="1700"/>
              <a:t>et</a:t>
            </a:r>
            <a:r>
              <a:rPr b="0" lang="fr-FR" sz="1700"/>
              <a:t> </a:t>
            </a:r>
            <a:r>
              <a:rPr b="0" lang="fr-FR" sz="1700"/>
              <a:t>partageables auprès d’équipes SOC/CERT</a:t>
            </a:r>
            <a:endParaRPr b="0"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f5b9e3373_0_68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Desker en action</a:t>
            </a:r>
            <a:endParaRPr/>
          </a:p>
        </p:txBody>
      </p:sp>
      <p:pic>
        <p:nvPicPr>
          <p:cNvPr id="176" name="Google Shape;176;gaf5b9e3373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1550"/>
            <a:ext cx="9862402" cy="521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af5b9e3373_0_68"/>
          <p:cNvSpPr txBox="1"/>
          <p:nvPr/>
        </p:nvSpPr>
        <p:spPr>
          <a:xfrm>
            <a:off x="9661300" y="2683100"/>
            <a:ext cx="22200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>
                <a:solidFill>
                  <a:srgbClr val="003255"/>
                </a:solidFill>
              </a:rPr>
              <a:t>Objets annotés</a:t>
            </a:r>
            <a:endParaRPr b="1" sz="1700">
              <a:solidFill>
                <a:srgbClr val="003255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f5b9e3373_0_75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Desker en action</a:t>
            </a:r>
            <a:endParaRPr/>
          </a:p>
        </p:txBody>
      </p:sp>
      <p:pic>
        <p:nvPicPr>
          <p:cNvPr id="184" name="Google Shape;184;gaf5b9e3373_0_75"/>
          <p:cNvPicPr preferRelativeResize="0"/>
          <p:nvPr/>
        </p:nvPicPr>
        <p:blipFill rotWithShape="1">
          <a:blip r:embed="rId3">
            <a:alphaModFix/>
          </a:blip>
          <a:srcRect b="41562" l="26227" r="43183" t="9408"/>
          <a:stretch/>
        </p:blipFill>
        <p:spPr>
          <a:xfrm>
            <a:off x="3750700" y="1764000"/>
            <a:ext cx="5563949" cy="444514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af5b9e3373_0_75"/>
          <p:cNvSpPr txBox="1"/>
          <p:nvPr/>
        </p:nvSpPr>
        <p:spPr>
          <a:xfrm>
            <a:off x="1689375" y="2796225"/>
            <a:ext cx="22200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>
                <a:solidFill>
                  <a:srgbClr val="003255"/>
                </a:solidFill>
              </a:rPr>
              <a:t>Identification de liens web</a:t>
            </a:r>
            <a:endParaRPr b="1" sz="1700">
              <a:solidFill>
                <a:srgbClr val="003255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f5b9e3373_0_86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</a:t>
            </a:r>
            <a:r>
              <a:rPr lang="fr-FR"/>
              <a:t>e réalisme des comportements</a:t>
            </a:r>
            <a:endParaRPr/>
          </a:p>
        </p:txBody>
      </p:sp>
      <p:sp>
        <p:nvSpPr>
          <p:cNvPr id="191" name="Google Shape;191;gaf5b9e3373_0_86"/>
          <p:cNvSpPr txBox="1"/>
          <p:nvPr>
            <p:ph idx="1" type="body"/>
          </p:nvPr>
        </p:nvSpPr>
        <p:spPr>
          <a:xfrm>
            <a:off x="434940" y="2093927"/>
            <a:ext cx="11345100" cy="40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Réalisation de comportements habituels</a:t>
            </a:r>
            <a:endParaRPr b="0"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Identification de liens dans les pages web, et clic sur ces liens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Notion de taux d’erreurs de frappes clavier (revenir en arrière, mettre le mot de passe à la place du login, . . . )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Mouvements de souris intégrant des tics d’usage habituels (réalisation machinale de courbes, surlignage de morceaux de texte sans réfléchir, . . . )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Zoom en arrivant sur une page (action classique réalisé par un humain dès lors que le site web est présenté dans une taille de texte trop petite)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Scroll haut/bas pendant lecture d’un document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Copier-coller de texte dans la barre de recherche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1000"/>
              </a:spcAft>
              <a:buSzPts val="1700"/>
              <a:buChar char="❏"/>
            </a:pPr>
            <a:r>
              <a:rPr lang="fr-FR" sz="1700"/>
              <a:t>Sélection d’un mot dans un texte</a:t>
            </a:r>
            <a:endParaRPr sz="1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f5b9e3373_0_117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Simulation de vie sur l’ensemble du parc</a:t>
            </a:r>
            <a:endParaRPr i="1"/>
          </a:p>
        </p:txBody>
      </p:sp>
      <p:pic>
        <p:nvPicPr>
          <p:cNvPr id="197" name="Google Shape;197;gaf5b9e3373_0_117"/>
          <p:cNvPicPr preferRelativeResize="0"/>
          <p:nvPr/>
        </p:nvPicPr>
        <p:blipFill rotWithShape="1">
          <a:blip r:embed="rId3">
            <a:alphaModFix/>
          </a:blip>
          <a:srcRect b="0" l="14755" r="0" t="2133"/>
          <a:stretch/>
        </p:blipFill>
        <p:spPr>
          <a:xfrm>
            <a:off x="635275" y="1648456"/>
            <a:ext cx="11556726" cy="5209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f5b9e3373_0_687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Simulation de vie réaliste</a:t>
            </a:r>
            <a:endParaRPr/>
          </a:p>
        </p:txBody>
      </p:sp>
      <p:sp>
        <p:nvSpPr>
          <p:cNvPr id="204" name="Google Shape;204;gaf5b9e3373_0_687"/>
          <p:cNvSpPr txBox="1"/>
          <p:nvPr>
            <p:ph idx="1" type="body"/>
          </p:nvPr>
        </p:nvSpPr>
        <p:spPr>
          <a:xfrm>
            <a:off x="434940" y="2093927"/>
            <a:ext cx="11345100" cy="408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[DEMO]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f5b9e3373_0_234"/>
          <p:cNvSpPr txBox="1"/>
          <p:nvPr>
            <p:ph type="title"/>
          </p:nvPr>
        </p:nvSpPr>
        <p:spPr>
          <a:xfrm>
            <a:off x="4786210" y="3075053"/>
            <a:ext cx="6909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800">
                <a:latin typeface="Lato Black"/>
                <a:ea typeface="Lato Black"/>
                <a:cs typeface="Lato Black"/>
                <a:sym typeface="Lato Black"/>
              </a:rPr>
              <a:t>Extraction des traces d'intérêts pour la production de renseignements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f5b9e3373_0_481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Scénario d’une détonation</a:t>
            </a:r>
            <a:endParaRPr/>
          </a:p>
        </p:txBody>
      </p:sp>
      <p:pic>
        <p:nvPicPr>
          <p:cNvPr id="216" name="Google Shape;216;gaf5b9e3373_0_4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888" y="1641550"/>
            <a:ext cx="6219825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af5b9e3373_0_481"/>
          <p:cNvSpPr txBox="1"/>
          <p:nvPr/>
        </p:nvSpPr>
        <p:spPr>
          <a:xfrm>
            <a:off x="9765230" y="3033000"/>
            <a:ext cx="2158500" cy="25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>
                <a:solidFill>
                  <a:srgbClr val="0000FF"/>
                </a:solidFill>
              </a:rPr>
              <a:t>1.</a:t>
            </a:r>
            <a:r>
              <a:rPr lang="fr-FR" sz="1700">
                <a:solidFill>
                  <a:srgbClr val="0000FF"/>
                </a:solidFill>
              </a:rPr>
              <a:t> détonation</a:t>
            </a:r>
            <a:endParaRPr sz="17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Char char="●"/>
            </a:pPr>
            <a:r>
              <a:rPr lang="fr-FR" sz="1700">
                <a:solidFill>
                  <a:srgbClr val="0000FF"/>
                </a:solidFill>
              </a:rPr>
              <a:t>PJ mail</a:t>
            </a:r>
            <a:endParaRPr sz="1700">
              <a:solidFill>
                <a:srgbClr val="0000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Char char="●"/>
            </a:pPr>
            <a:r>
              <a:rPr lang="fr-FR" sz="1700">
                <a:solidFill>
                  <a:srgbClr val="0000FF"/>
                </a:solidFill>
              </a:rPr>
              <a:t>lien mail</a:t>
            </a:r>
            <a:endParaRPr sz="1700">
              <a:solidFill>
                <a:srgbClr val="0000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Char char="●"/>
            </a:pPr>
            <a:r>
              <a:rPr lang="fr-FR" sz="1700">
                <a:solidFill>
                  <a:srgbClr val="0000FF"/>
                </a:solidFill>
              </a:rPr>
              <a:t>exécutable</a:t>
            </a:r>
            <a:endParaRPr sz="1700">
              <a:solidFill>
                <a:srgbClr val="0000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Char char="●"/>
            </a:pPr>
            <a:r>
              <a:rPr lang="fr-FR" sz="1700">
                <a:solidFill>
                  <a:srgbClr val="0000FF"/>
                </a:solidFill>
              </a:rPr>
              <a:t>archive</a:t>
            </a:r>
            <a:endParaRPr sz="1700">
              <a:solidFill>
                <a:srgbClr val="0000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Char char="●"/>
            </a:pPr>
            <a:r>
              <a:rPr lang="fr-FR" sz="1700">
                <a:solidFill>
                  <a:srgbClr val="0000FF"/>
                </a:solidFill>
              </a:rPr>
              <a:t>document</a:t>
            </a:r>
            <a:endParaRPr sz="1700">
              <a:solidFill>
                <a:srgbClr val="0000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Char char="●"/>
            </a:pPr>
            <a:r>
              <a:rPr lang="fr-FR" sz="1700">
                <a:solidFill>
                  <a:srgbClr val="0000FF"/>
                </a:solidFill>
              </a:rPr>
              <a:t>...</a:t>
            </a:r>
            <a:endParaRPr sz="17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FF"/>
              </a:solidFill>
            </a:endParaRPr>
          </a:p>
        </p:txBody>
      </p:sp>
      <p:sp>
        <p:nvSpPr>
          <p:cNvPr id="218" name="Google Shape;218;gaf5b9e3373_0_481"/>
          <p:cNvSpPr/>
          <p:nvPr/>
        </p:nvSpPr>
        <p:spPr>
          <a:xfrm>
            <a:off x="6103429" y="5251125"/>
            <a:ext cx="1105025" cy="1036750"/>
          </a:xfrm>
          <a:custGeom>
            <a:rect b="b" l="l" r="r" t="t"/>
            <a:pathLst>
              <a:path extrusionOk="0" h="41470" w="44201">
                <a:moveTo>
                  <a:pt x="22971" y="0"/>
                </a:moveTo>
                <a:cubicBezTo>
                  <a:pt x="16413" y="0"/>
                  <a:pt x="8242" y="976"/>
                  <a:pt x="4306" y="6222"/>
                </a:cubicBezTo>
                <a:cubicBezTo>
                  <a:pt x="-367" y="12451"/>
                  <a:pt x="-986" y="22025"/>
                  <a:pt x="1478" y="29412"/>
                </a:cubicBezTo>
                <a:cubicBezTo>
                  <a:pt x="5006" y="39988"/>
                  <a:pt x="22575" y="43684"/>
                  <a:pt x="33152" y="40158"/>
                </a:cubicBezTo>
                <a:cubicBezTo>
                  <a:pt x="42657" y="36990"/>
                  <a:pt x="45760" y="21599"/>
                  <a:pt x="43333" y="11878"/>
                </a:cubicBezTo>
                <a:cubicBezTo>
                  <a:pt x="41412" y="4185"/>
                  <a:pt x="30336" y="566"/>
                  <a:pt x="22406" y="566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f5b9e3373_0_488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Scénario d’une détonation</a:t>
            </a:r>
            <a:endParaRPr/>
          </a:p>
        </p:txBody>
      </p:sp>
      <p:pic>
        <p:nvPicPr>
          <p:cNvPr id="224" name="Google Shape;224;gaf5b9e3373_0_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888" y="1641550"/>
            <a:ext cx="6219825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af5b9e3373_0_488"/>
          <p:cNvSpPr txBox="1"/>
          <p:nvPr/>
        </p:nvSpPr>
        <p:spPr>
          <a:xfrm>
            <a:off x="150975" y="2662475"/>
            <a:ext cx="2766900" cy="3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>
                <a:solidFill>
                  <a:srgbClr val="CC0000"/>
                </a:solidFill>
              </a:rPr>
              <a:t>2.</a:t>
            </a:r>
            <a:r>
              <a:rPr lang="fr-FR" sz="1700">
                <a:solidFill>
                  <a:srgbClr val="CC0000"/>
                </a:solidFill>
              </a:rPr>
              <a:t> l’attaquant déroule sa kill chain sur le SI</a:t>
            </a:r>
            <a:endParaRPr sz="17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CC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700"/>
              <a:buChar char="●"/>
            </a:pPr>
            <a:r>
              <a:rPr lang="fr-FR" sz="1700">
                <a:solidFill>
                  <a:srgbClr val="CC0000"/>
                </a:solidFill>
              </a:rPr>
              <a:t>exécution</a:t>
            </a:r>
            <a:endParaRPr sz="1700">
              <a:solidFill>
                <a:srgbClr val="CC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700"/>
              <a:buChar char="●"/>
            </a:pPr>
            <a:r>
              <a:rPr lang="fr-FR" sz="1700">
                <a:solidFill>
                  <a:srgbClr val="CC0000"/>
                </a:solidFill>
              </a:rPr>
              <a:t>reconnaissance</a:t>
            </a:r>
            <a:endParaRPr sz="1700">
              <a:solidFill>
                <a:srgbClr val="CC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700"/>
              <a:buChar char="●"/>
            </a:pPr>
            <a:r>
              <a:rPr lang="fr-FR" sz="1700">
                <a:solidFill>
                  <a:srgbClr val="CC0000"/>
                </a:solidFill>
              </a:rPr>
              <a:t>privesc</a:t>
            </a:r>
            <a:endParaRPr sz="1700">
              <a:solidFill>
                <a:srgbClr val="CC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700"/>
              <a:buChar char="●"/>
            </a:pPr>
            <a:r>
              <a:rPr lang="fr-FR" sz="1700">
                <a:solidFill>
                  <a:srgbClr val="CC0000"/>
                </a:solidFill>
              </a:rPr>
              <a:t>persistence</a:t>
            </a:r>
            <a:endParaRPr sz="1700">
              <a:solidFill>
                <a:srgbClr val="CC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700"/>
              <a:buChar char="●"/>
            </a:pPr>
            <a:r>
              <a:rPr lang="fr-FR" sz="1700">
                <a:solidFill>
                  <a:srgbClr val="CC0000"/>
                </a:solidFill>
              </a:rPr>
              <a:t>rebond latéral</a:t>
            </a:r>
            <a:endParaRPr sz="1700">
              <a:solidFill>
                <a:srgbClr val="CC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700"/>
              <a:buChar char="●"/>
            </a:pPr>
            <a:r>
              <a:rPr lang="fr-FR" sz="1700">
                <a:solidFill>
                  <a:srgbClr val="CC0000"/>
                </a:solidFill>
              </a:rPr>
              <a:t>compromission assets critiques</a:t>
            </a:r>
            <a:endParaRPr sz="1700">
              <a:solidFill>
                <a:srgbClr val="CC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700"/>
              <a:buChar char="●"/>
            </a:pPr>
            <a:r>
              <a:rPr lang="fr-FR" sz="1700">
                <a:solidFill>
                  <a:srgbClr val="CC0000"/>
                </a:solidFill>
              </a:rPr>
              <a:t>impact</a:t>
            </a:r>
            <a:endParaRPr sz="1700">
              <a:solidFill>
                <a:srgbClr val="CC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700"/>
              <a:buChar char="●"/>
            </a:pPr>
            <a:r>
              <a:rPr lang="fr-FR" sz="1700">
                <a:solidFill>
                  <a:srgbClr val="CC0000"/>
                </a:solidFill>
              </a:rPr>
              <a:t>...</a:t>
            </a:r>
            <a:endParaRPr sz="1700">
              <a:solidFill>
                <a:srgbClr val="CC0000"/>
              </a:solidFill>
            </a:endParaRPr>
          </a:p>
        </p:txBody>
      </p:sp>
      <p:sp>
        <p:nvSpPr>
          <p:cNvPr id="226" name="Google Shape;226;gaf5b9e3373_0_488"/>
          <p:cNvSpPr/>
          <p:nvPr/>
        </p:nvSpPr>
        <p:spPr>
          <a:xfrm>
            <a:off x="5673750" y="5079971"/>
            <a:ext cx="777725" cy="445300"/>
          </a:xfrm>
          <a:custGeom>
            <a:rect b="b" l="l" r="r" t="t"/>
            <a:pathLst>
              <a:path extrusionOk="0" h="17812" w="31109">
                <a:moveTo>
                  <a:pt x="31109" y="17812"/>
                </a:moveTo>
                <a:cubicBezTo>
                  <a:pt x="31109" y="10908"/>
                  <a:pt x="26041" y="1980"/>
                  <a:pt x="19231" y="844"/>
                </a:cubicBezTo>
                <a:cubicBezTo>
                  <a:pt x="15878" y="285"/>
                  <a:pt x="12403" y="-279"/>
                  <a:pt x="9050" y="279"/>
                </a:cubicBezTo>
                <a:cubicBezTo>
                  <a:pt x="4571" y="1025"/>
                  <a:pt x="2031" y="6399"/>
                  <a:pt x="0" y="1046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27" name="Google Shape;227;gaf5b9e3373_0_488"/>
          <p:cNvSpPr/>
          <p:nvPr/>
        </p:nvSpPr>
        <p:spPr>
          <a:xfrm>
            <a:off x="6459553" y="4988269"/>
            <a:ext cx="953450" cy="508725"/>
          </a:xfrm>
          <a:custGeom>
            <a:rect b="b" l="l" r="r" t="t"/>
            <a:pathLst>
              <a:path extrusionOk="0" h="20349" w="38138">
                <a:moveTo>
                  <a:pt x="3636" y="20349"/>
                </a:moveTo>
                <a:cubicBezTo>
                  <a:pt x="3636" y="14290"/>
                  <a:pt x="-3102" y="5612"/>
                  <a:pt x="1939" y="2250"/>
                </a:cubicBezTo>
                <a:cubicBezTo>
                  <a:pt x="12038" y="-4484"/>
                  <a:pt x="26000" y="6209"/>
                  <a:pt x="38138" y="6209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28" name="Google Shape;228;gaf5b9e3373_0_488"/>
          <p:cNvSpPr/>
          <p:nvPr/>
        </p:nvSpPr>
        <p:spPr>
          <a:xfrm>
            <a:off x="3623425" y="3374789"/>
            <a:ext cx="2912875" cy="2150475"/>
          </a:xfrm>
          <a:custGeom>
            <a:rect b="b" l="l" r="r" t="t"/>
            <a:pathLst>
              <a:path extrusionOk="0" h="86019" w="116515">
                <a:moveTo>
                  <a:pt x="116515" y="86019"/>
                </a:moveTo>
                <a:cubicBezTo>
                  <a:pt x="109539" y="73293"/>
                  <a:pt x="90026" y="23331"/>
                  <a:pt x="74660" y="9662"/>
                </a:cubicBezTo>
                <a:cubicBezTo>
                  <a:pt x="59294" y="-4007"/>
                  <a:pt x="36764" y="-236"/>
                  <a:pt x="24321" y="4006"/>
                </a:cubicBezTo>
                <a:cubicBezTo>
                  <a:pt x="11878" y="8248"/>
                  <a:pt x="4054" y="29930"/>
                  <a:pt x="0" y="35115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29" name="Google Shape;229;gaf5b9e3373_0_488"/>
          <p:cNvSpPr/>
          <p:nvPr/>
        </p:nvSpPr>
        <p:spPr>
          <a:xfrm>
            <a:off x="4122138" y="3308071"/>
            <a:ext cx="2456575" cy="2174800"/>
          </a:xfrm>
          <a:custGeom>
            <a:rect b="b" l="l" r="r" t="t"/>
            <a:pathLst>
              <a:path extrusionOk="0" h="86992" w="98263">
                <a:moveTo>
                  <a:pt x="98263" y="86992"/>
                </a:moveTo>
                <a:cubicBezTo>
                  <a:pt x="91004" y="73983"/>
                  <a:pt x="70925" y="22607"/>
                  <a:pt x="54711" y="8938"/>
                </a:cubicBezTo>
                <a:cubicBezTo>
                  <a:pt x="38497" y="-4731"/>
                  <a:pt x="6635" y="170"/>
                  <a:pt x="979" y="4978"/>
                </a:cubicBezTo>
                <a:cubicBezTo>
                  <a:pt x="-4677" y="9786"/>
                  <a:pt x="17476" y="32316"/>
                  <a:pt x="20775" y="37784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30" name="Google Shape;230;gaf5b9e3373_0_488"/>
          <p:cNvSpPr/>
          <p:nvPr/>
        </p:nvSpPr>
        <p:spPr>
          <a:xfrm>
            <a:off x="3581000" y="4379925"/>
            <a:ext cx="836050" cy="1414025"/>
          </a:xfrm>
          <a:custGeom>
            <a:rect b="b" l="l" r="r" t="t"/>
            <a:pathLst>
              <a:path extrusionOk="0" h="56561" w="33442">
                <a:moveTo>
                  <a:pt x="0" y="0"/>
                </a:moveTo>
                <a:cubicBezTo>
                  <a:pt x="5562" y="5185"/>
                  <a:pt x="32805" y="21682"/>
                  <a:pt x="33371" y="31109"/>
                </a:cubicBezTo>
                <a:cubicBezTo>
                  <a:pt x="33937" y="40536"/>
                  <a:pt x="8390" y="52319"/>
                  <a:pt x="3394" y="56561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31" name="Google Shape;231;gaf5b9e3373_0_488"/>
          <p:cNvSpPr txBox="1"/>
          <p:nvPr/>
        </p:nvSpPr>
        <p:spPr>
          <a:xfrm>
            <a:off x="9765230" y="3033000"/>
            <a:ext cx="2158500" cy="25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>
                <a:solidFill>
                  <a:srgbClr val="0000FF"/>
                </a:solidFill>
              </a:rPr>
              <a:t>1.</a:t>
            </a:r>
            <a:r>
              <a:rPr lang="fr-FR" sz="1700">
                <a:solidFill>
                  <a:srgbClr val="0000FF"/>
                </a:solidFill>
              </a:rPr>
              <a:t> détonation</a:t>
            </a:r>
            <a:endParaRPr sz="17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Char char="●"/>
            </a:pPr>
            <a:r>
              <a:rPr lang="fr-FR" sz="1700">
                <a:solidFill>
                  <a:srgbClr val="0000FF"/>
                </a:solidFill>
              </a:rPr>
              <a:t>PJ mail</a:t>
            </a:r>
            <a:endParaRPr sz="1700">
              <a:solidFill>
                <a:srgbClr val="0000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Char char="●"/>
            </a:pPr>
            <a:r>
              <a:rPr lang="fr-FR" sz="1700">
                <a:solidFill>
                  <a:srgbClr val="0000FF"/>
                </a:solidFill>
              </a:rPr>
              <a:t>lien mail</a:t>
            </a:r>
            <a:endParaRPr sz="1700">
              <a:solidFill>
                <a:srgbClr val="0000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Char char="●"/>
            </a:pPr>
            <a:r>
              <a:rPr lang="fr-FR" sz="1700">
                <a:solidFill>
                  <a:srgbClr val="0000FF"/>
                </a:solidFill>
              </a:rPr>
              <a:t>exécutable</a:t>
            </a:r>
            <a:endParaRPr sz="1700">
              <a:solidFill>
                <a:srgbClr val="0000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Char char="●"/>
            </a:pPr>
            <a:r>
              <a:rPr lang="fr-FR" sz="1700">
                <a:solidFill>
                  <a:srgbClr val="0000FF"/>
                </a:solidFill>
              </a:rPr>
              <a:t>archive</a:t>
            </a:r>
            <a:endParaRPr sz="1700">
              <a:solidFill>
                <a:srgbClr val="0000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Char char="●"/>
            </a:pPr>
            <a:r>
              <a:rPr lang="fr-FR" sz="1700">
                <a:solidFill>
                  <a:srgbClr val="0000FF"/>
                </a:solidFill>
              </a:rPr>
              <a:t>document</a:t>
            </a:r>
            <a:endParaRPr sz="1700">
              <a:solidFill>
                <a:srgbClr val="0000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Char char="●"/>
            </a:pPr>
            <a:r>
              <a:rPr lang="fr-FR" sz="1700">
                <a:solidFill>
                  <a:srgbClr val="0000FF"/>
                </a:solidFill>
              </a:rPr>
              <a:t>...</a:t>
            </a:r>
            <a:endParaRPr sz="17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FF"/>
              </a:solidFill>
            </a:endParaRPr>
          </a:p>
        </p:txBody>
      </p:sp>
      <p:sp>
        <p:nvSpPr>
          <p:cNvPr id="232" name="Google Shape;232;gaf5b9e3373_0_488"/>
          <p:cNvSpPr/>
          <p:nvPr/>
        </p:nvSpPr>
        <p:spPr>
          <a:xfrm>
            <a:off x="6103429" y="5251125"/>
            <a:ext cx="1105025" cy="1036750"/>
          </a:xfrm>
          <a:custGeom>
            <a:rect b="b" l="l" r="r" t="t"/>
            <a:pathLst>
              <a:path extrusionOk="0" h="41470" w="44201">
                <a:moveTo>
                  <a:pt x="22971" y="0"/>
                </a:moveTo>
                <a:cubicBezTo>
                  <a:pt x="16413" y="0"/>
                  <a:pt x="8242" y="976"/>
                  <a:pt x="4306" y="6222"/>
                </a:cubicBezTo>
                <a:cubicBezTo>
                  <a:pt x="-367" y="12451"/>
                  <a:pt x="-986" y="22025"/>
                  <a:pt x="1478" y="29412"/>
                </a:cubicBezTo>
                <a:cubicBezTo>
                  <a:pt x="5006" y="39988"/>
                  <a:pt x="22575" y="43684"/>
                  <a:pt x="33152" y="40158"/>
                </a:cubicBezTo>
                <a:cubicBezTo>
                  <a:pt x="42657" y="36990"/>
                  <a:pt x="45760" y="21599"/>
                  <a:pt x="43333" y="11878"/>
                </a:cubicBezTo>
                <a:cubicBezTo>
                  <a:pt x="41412" y="4185"/>
                  <a:pt x="30336" y="566"/>
                  <a:pt x="22406" y="566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f5b9e3373_0_227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/>
              <a:t>Extraction des traces d'intérêts pour la production de renseignements</a:t>
            </a:r>
            <a:endParaRPr/>
          </a:p>
        </p:txBody>
      </p:sp>
      <p:sp>
        <p:nvSpPr>
          <p:cNvPr id="239" name="Google Shape;239;gaf5b9e3373_0_227"/>
          <p:cNvSpPr txBox="1"/>
          <p:nvPr>
            <p:ph idx="1" type="body"/>
          </p:nvPr>
        </p:nvSpPr>
        <p:spPr>
          <a:xfrm>
            <a:off x="434940" y="2093927"/>
            <a:ext cx="11345100" cy="40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fr-FR" sz="1700"/>
              <a:t>Processus construit autour de trois étapes</a:t>
            </a:r>
            <a:endParaRPr b="0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AutoNum type="arabicPeriod"/>
            </a:pPr>
            <a:r>
              <a:rPr b="0" lang="fr-FR" sz="1700"/>
              <a:t>Production des métadonnées des actions de vie</a:t>
            </a:r>
            <a:endParaRPr b="0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AutoNum type="arabicPeriod"/>
            </a:pPr>
            <a:r>
              <a:rPr b="0" lang="fr-FR" sz="1700"/>
              <a:t>Production du dataset des traces système et réseau</a:t>
            </a:r>
            <a:endParaRPr b="0" sz="1700"/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SzPts val="1700"/>
              <a:buAutoNum type="arabicPeriod"/>
            </a:pPr>
            <a:r>
              <a:rPr b="0" lang="fr-FR" sz="1700"/>
              <a:t>Extraction des traces d'attaque</a:t>
            </a:r>
            <a:endParaRPr b="0" sz="17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f5b9e3373_0_246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1. Production des métadonnées des actions de vie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af5b9e3373_0_246"/>
          <p:cNvSpPr txBox="1"/>
          <p:nvPr>
            <p:ph idx="1" type="body"/>
          </p:nvPr>
        </p:nvSpPr>
        <p:spPr>
          <a:xfrm>
            <a:off x="434946" y="2093925"/>
            <a:ext cx="6440700" cy="40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Le moteur de génération d’actions de vie est en mesure de produire une scénario séquentiel </a:t>
            </a:r>
            <a:r>
              <a:rPr b="0" lang="fr-FR" sz="1700"/>
              <a:t>maîtrisé</a:t>
            </a:r>
            <a:endParaRPr b="0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Scénario produit sur chaque poste client (Windows)</a:t>
            </a:r>
            <a:endParaRPr b="0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Connaissance des timestamps de début et de fin de chaque action</a:t>
            </a:r>
            <a:endParaRPr b="0" sz="1700"/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SzPts val="1700"/>
              <a:buChar char="❏"/>
            </a:pPr>
            <a:r>
              <a:rPr b="0" lang="fr-FR" sz="1700"/>
              <a:t>Connaissance des données de paramétrage de chaque action (login, applications lancées, fichiers écrits,  …)</a:t>
            </a:r>
            <a:endParaRPr b="0" sz="1700"/>
          </a:p>
        </p:txBody>
      </p:sp>
      <p:pic>
        <p:nvPicPr>
          <p:cNvPr id="247" name="Google Shape;247;gaf5b9e3373_0_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0374" y="1500704"/>
            <a:ext cx="2609475" cy="53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af5b9e3373_0_246"/>
          <p:cNvSpPr txBox="1"/>
          <p:nvPr/>
        </p:nvSpPr>
        <p:spPr>
          <a:xfrm>
            <a:off x="9614575" y="5030375"/>
            <a:ext cx="18807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Métadonnées des actions de vie en JSON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af5b9e3373_0_412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Contexte de la détonation</a:t>
            </a:r>
            <a:endParaRPr/>
          </a:p>
        </p:txBody>
      </p:sp>
      <p:sp>
        <p:nvSpPr>
          <p:cNvPr id="50" name="Google Shape;50;gaf5b9e3373_0_412"/>
          <p:cNvSpPr txBox="1"/>
          <p:nvPr>
            <p:ph idx="1" type="body"/>
          </p:nvPr>
        </p:nvSpPr>
        <p:spPr>
          <a:xfrm>
            <a:off x="434940" y="2093927"/>
            <a:ext cx="113451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700"/>
              <a:t>Approches actuelles</a:t>
            </a:r>
            <a:endParaRPr b="0" sz="1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Détonation (exécution) d’un artefact dans un environnement de type sandbox, la plupart du temps limité à un OS</a:t>
            </a:r>
            <a:endParaRPr b="0" sz="1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Pas ou peu d’activité utilisateur sur cet OS</a:t>
            </a:r>
            <a:endParaRPr b="0" sz="1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Pas ou peu d’adaptation de l’OS à l’environnement opérationnel</a:t>
            </a:r>
            <a:endParaRPr b="0" sz="1700"/>
          </a:p>
          <a:p>
            <a:pPr indent="-336550" lvl="1" marL="9144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1700"/>
              <a:buChar char="❏"/>
            </a:pPr>
            <a:r>
              <a:rPr lang="fr-FR" sz="1700"/>
              <a:t>Les quelques fois où ce travail de personnalisation est réalisé, celui-ci est fait manuellement</a:t>
            </a:r>
            <a:endParaRPr b="0" sz="1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f5b9e3373_0_585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1. Production des métadonnées des actions de vie</a:t>
            </a:r>
            <a:endParaRPr/>
          </a:p>
        </p:txBody>
      </p:sp>
      <p:sp>
        <p:nvSpPr>
          <p:cNvPr id="255" name="Google Shape;255;gaf5b9e3373_0_585"/>
          <p:cNvSpPr txBox="1"/>
          <p:nvPr>
            <p:ph idx="1" type="body"/>
          </p:nvPr>
        </p:nvSpPr>
        <p:spPr>
          <a:xfrm>
            <a:off x="434946" y="2093925"/>
            <a:ext cx="6440700" cy="40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Le moteur de génération d’actions de vie est en mesure de produire une scénario séquentiel maîtrisé</a:t>
            </a:r>
            <a:endParaRPr b="0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Scénario produit sur chaque poste client (Windows)</a:t>
            </a:r>
            <a:endParaRPr b="0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Connaissance des timestamps de début et de fin de chaque action</a:t>
            </a:r>
            <a:endParaRPr b="0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Connaissance des données de paramétrage de chaque action (login, applications lancées, fichiers écrits,  …)</a:t>
            </a:r>
            <a:endParaRPr b="0" sz="1700"/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SzPts val="1700"/>
              <a:buChar char="❏"/>
            </a:pPr>
            <a:r>
              <a:rPr lang="fr-FR" sz="1700"/>
              <a:t>Actions de vie spécifiques pour la détonation (ouverture de PJ, clic sur URL, exécution d’un binaire, ...)</a:t>
            </a:r>
            <a:endParaRPr sz="1700"/>
          </a:p>
        </p:txBody>
      </p:sp>
      <p:pic>
        <p:nvPicPr>
          <p:cNvPr id="256" name="Google Shape;256;gaf5b9e3373_0_5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0374" y="1500704"/>
            <a:ext cx="2609475" cy="535729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af5b9e3373_0_585"/>
          <p:cNvSpPr txBox="1"/>
          <p:nvPr/>
        </p:nvSpPr>
        <p:spPr>
          <a:xfrm>
            <a:off x="9614575" y="5030375"/>
            <a:ext cx="18807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Métadonnées des actions de vie en JSON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f5b9e3373_0_577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2. Production du dataset des traces système et réseau</a:t>
            </a:r>
            <a:endParaRPr/>
          </a:p>
        </p:txBody>
      </p:sp>
      <p:sp>
        <p:nvSpPr>
          <p:cNvPr id="264" name="Google Shape;264;gaf5b9e3373_0_577"/>
          <p:cNvSpPr txBox="1"/>
          <p:nvPr>
            <p:ph idx="1" type="body"/>
          </p:nvPr>
        </p:nvSpPr>
        <p:spPr>
          <a:xfrm>
            <a:off x="434940" y="2093927"/>
            <a:ext cx="11345100" cy="40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Sysmon déployé sur chaque poste</a:t>
            </a:r>
            <a:endParaRPr b="0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Collecte des journaux </a:t>
            </a:r>
            <a:r>
              <a:rPr b="0" lang="fr-FR" sz="1700"/>
              <a:t>Events Logs Windows</a:t>
            </a:r>
            <a:r>
              <a:rPr b="0" lang="fr-FR" sz="1700"/>
              <a:t> suivants</a:t>
            </a:r>
            <a:endParaRPr b="0"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Application/*</a:t>
            </a:r>
            <a:endParaRPr b="0"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System/*</a:t>
            </a:r>
            <a:endParaRPr b="0"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Security/*</a:t>
            </a:r>
            <a:endParaRPr b="0"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Microsoft-Windows-Sysmon/Operational/*</a:t>
            </a:r>
            <a:endParaRPr b="0" sz="1700"/>
          </a:p>
          <a:p>
            <a:pPr indent="-336550" lvl="1" marL="914400" rtl="0" algn="l">
              <a:spcBef>
                <a:spcPts val="1000"/>
              </a:spcBef>
              <a:spcAft>
                <a:spcPts val="1000"/>
              </a:spcAft>
              <a:buSzPts val="1700"/>
              <a:buChar char="❏"/>
            </a:pPr>
            <a:r>
              <a:rPr b="0" lang="fr-FR" sz="1700"/>
              <a:t>Microsoft-Windows-Windows Defender/Operational/*</a:t>
            </a:r>
            <a:endParaRPr b="0" sz="1700"/>
          </a:p>
        </p:txBody>
      </p:sp>
      <p:sp>
        <p:nvSpPr>
          <p:cNvPr id="265" name="Google Shape;265;gaf5b9e3373_0_577"/>
          <p:cNvSpPr txBox="1"/>
          <p:nvPr/>
        </p:nvSpPr>
        <p:spPr>
          <a:xfrm>
            <a:off x="7620425" y="2087625"/>
            <a:ext cx="3817800" cy="29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4C1130"/>
                </a:solidFill>
                <a:latin typeface="Lato"/>
                <a:ea typeface="Lato"/>
                <a:cs typeface="Lato"/>
                <a:sym typeface="Lato"/>
              </a:rPr>
              <a:t>Types </a:t>
            </a:r>
            <a:r>
              <a:rPr lang="fr-FR" sz="1700">
                <a:solidFill>
                  <a:srgbClr val="4C1130"/>
                </a:solidFill>
                <a:latin typeface="Lato"/>
                <a:ea typeface="Lato"/>
                <a:cs typeface="Lato"/>
                <a:sym typeface="Lato"/>
              </a:rPr>
              <a:t>d'événements</a:t>
            </a:r>
            <a:r>
              <a:rPr lang="fr-FR" sz="1700">
                <a:solidFill>
                  <a:srgbClr val="4C1130"/>
                </a:solidFill>
                <a:latin typeface="Lato"/>
                <a:ea typeface="Lato"/>
                <a:cs typeface="Lato"/>
                <a:sym typeface="Lato"/>
              </a:rPr>
              <a:t> pris en compte</a:t>
            </a:r>
            <a:endParaRPr sz="1700">
              <a:solidFill>
                <a:srgbClr val="4C113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700"/>
              <a:buFont typeface="Lato"/>
              <a:buChar char="●"/>
            </a:pPr>
            <a:r>
              <a:rPr lang="fr-FR" sz="1700">
                <a:solidFill>
                  <a:srgbClr val="4C1130"/>
                </a:solidFill>
                <a:latin typeface="Lato"/>
                <a:ea typeface="Lato"/>
                <a:cs typeface="Lato"/>
                <a:sym typeface="Lato"/>
              </a:rPr>
              <a:t>ouverture/fermeture de session</a:t>
            </a:r>
            <a:endParaRPr sz="1700">
              <a:solidFill>
                <a:srgbClr val="4C113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700"/>
              <a:buFont typeface="Lato"/>
              <a:buChar char="●"/>
            </a:pPr>
            <a:r>
              <a:rPr lang="fr-FR" sz="1700">
                <a:solidFill>
                  <a:srgbClr val="4C1130"/>
                </a:solidFill>
                <a:latin typeface="Lato"/>
                <a:ea typeface="Lato"/>
                <a:cs typeface="Lato"/>
                <a:sym typeface="Lato"/>
              </a:rPr>
              <a:t>accès distants</a:t>
            </a:r>
            <a:endParaRPr sz="1700">
              <a:solidFill>
                <a:srgbClr val="4C113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700"/>
              <a:buFont typeface="Lato"/>
              <a:buChar char="●"/>
            </a:pPr>
            <a:r>
              <a:rPr lang="fr-FR" sz="1700">
                <a:solidFill>
                  <a:srgbClr val="4C1130"/>
                </a:solidFill>
                <a:latin typeface="Lato"/>
                <a:ea typeface="Lato"/>
                <a:cs typeface="Lato"/>
                <a:sym typeface="Lato"/>
              </a:rPr>
              <a:t>création de processus</a:t>
            </a:r>
            <a:endParaRPr sz="1700">
              <a:solidFill>
                <a:srgbClr val="4C113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700"/>
              <a:buFont typeface="Lato"/>
              <a:buChar char="●"/>
            </a:pPr>
            <a:r>
              <a:rPr lang="fr-FR" sz="1700">
                <a:solidFill>
                  <a:srgbClr val="4C1130"/>
                </a:solidFill>
                <a:latin typeface="Lato"/>
                <a:ea typeface="Lato"/>
                <a:cs typeface="Lato"/>
                <a:sym typeface="Lato"/>
              </a:rPr>
              <a:t>chargement de DLL</a:t>
            </a:r>
            <a:endParaRPr sz="1700">
              <a:solidFill>
                <a:srgbClr val="4C113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700"/>
              <a:buFont typeface="Lato"/>
              <a:buChar char="●"/>
            </a:pPr>
            <a:r>
              <a:rPr lang="fr-FR" sz="1700">
                <a:solidFill>
                  <a:srgbClr val="4C1130"/>
                </a:solidFill>
                <a:latin typeface="Lato"/>
                <a:ea typeface="Lato"/>
                <a:cs typeface="Lato"/>
                <a:sym typeface="Lato"/>
              </a:rPr>
              <a:t>création de thread distant</a:t>
            </a:r>
            <a:endParaRPr sz="1700">
              <a:solidFill>
                <a:srgbClr val="4C113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700"/>
              <a:buFont typeface="Lato"/>
              <a:buChar char="●"/>
            </a:pPr>
            <a:r>
              <a:rPr lang="fr-FR" sz="1700">
                <a:solidFill>
                  <a:srgbClr val="4C1130"/>
                </a:solidFill>
                <a:latin typeface="Lato"/>
                <a:ea typeface="Lato"/>
                <a:cs typeface="Lato"/>
                <a:sym typeface="Lato"/>
              </a:rPr>
              <a:t>accès au système de fichiers</a:t>
            </a:r>
            <a:endParaRPr sz="1700">
              <a:solidFill>
                <a:srgbClr val="4C113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700"/>
              <a:buFont typeface="Lato"/>
              <a:buChar char="●"/>
            </a:pPr>
            <a:r>
              <a:rPr lang="fr-FR" sz="1700">
                <a:solidFill>
                  <a:srgbClr val="4C1130"/>
                </a:solidFill>
                <a:latin typeface="Lato"/>
                <a:ea typeface="Lato"/>
                <a:cs typeface="Lato"/>
                <a:sym typeface="Lato"/>
              </a:rPr>
              <a:t>résolutions DNS</a:t>
            </a:r>
            <a:endParaRPr sz="1700">
              <a:solidFill>
                <a:srgbClr val="4C113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700"/>
              <a:buFont typeface="Lato"/>
              <a:buChar char="●"/>
            </a:pPr>
            <a:r>
              <a:rPr lang="fr-FR" sz="1700">
                <a:solidFill>
                  <a:srgbClr val="4C1130"/>
                </a:solidFill>
                <a:latin typeface="Lato"/>
                <a:ea typeface="Lato"/>
                <a:cs typeface="Lato"/>
                <a:sym typeface="Lato"/>
              </a:rPr>
              <a:t>écriture dans la base de registre</a:t>
            </a:r>
            <a:endParaRPr sz="1700">
              <a:solidFill>
                <a:srgbClr val="4C113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700"/>
              <a:buFont typeface="Lato"/>
              <a:buChar char="●"/>
            </a:pPr>
            <a:r>
              <a:rPr lang="fr-FR" sz="1700">
                <a:solidFill>
                  <a:srgbClr val="4C1130"/>
                </a:solidFill>
                <a:latin typeface="Lato"/>
                <a:ea typeface="Lato"/>
                <a:cs typeface="Lato"/>
                <a:sym typeface="Lato"/>
              </a:rPr>
              <a:t>alertes de sécurité</a:t>
            </a:r>
            <a:endParaRPr sz="1700">
              <a:solidFill>
                <a:srgbClr val="4C113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700"/>
              <a:buFont typeface="Lato"/>
              <a:buChar char="●"/>
            </a:pPr>
            <a:r>
              <a:rPr lang="fr-FR" sz="1700">
                <a:solidFill>
                  <a:srgbClr val="4C1130"/>
                </a:solidFill>
                <a:latin typeface="Lato"/>
                <a:ea typeface="Lato"/>
                <a:cs typeface="Lato"/>
                <a:sym typeface="Lato"/>
              </a:rPr>
              <a:t>...</a:t>
            </a:r>
            <a:endParaRPr sz="1700">
              <a:solidFill>
                <a:srgbClr val="4C113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gaf5b9e3373_0_577"/>
          <p:cNvSpPr/>
          <p:nvPr/>
        </p:nvSpPr>
        <p:spPr>
          <a:xfrm>
            <a:off x="6900025" y="2041300"/>
            <a:ext cx="509100" cy="2964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f5b9e3373_0_595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2. Production du dataset des traces système et réseau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72" name="Google Shape;272;gaf5b9e3373_0_5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888" y="1641550"/>
            <a:ext cx="6219825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af5b9e3373_0_595"/>
          <p:cNvSpPr txBox="1"/>
          <p:nvPr/>
        </p:nvSpPr>
        <p:spPr>
          <a:xfrm>
            <a:off x="9765231" y="3033000"/>
            <a:ext cx="2328300" cy="21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>
                <a:solidFill>
                  <a:srgbClr val="0000FF"/>
                </a:solidFill>
              </a:rPr>
              <a:t>3.</a:t>
            </a:r>
            <a:r>
              <a:rPr lang="fr-FR" sz="1700">
                <a:solidFill>
                  <a:srgbClr val="0000FF"/>
                </a:solidFill>
              </a:rPr>
              <a:t> capture des traces réseau</a:t>
            </a:r>
            <a:endParaRPr sz="1700">
              <a:solidFill>
                <a:srgbClr val="0000FF"/>
              </a:solidFill>
            </a:endParaRPr>
          </a:p>
        </p:txBody>
      </p:sp>
      <p:sp>
        <p:nvSpPr>
          <p:cNvPr id="274" name="Google Shape;274;gaf5b9e3373_0_595"/>
          <p:cNvSpPr/>
          <p:nvPr/>
        </p:nvSpPr>
        <p:spPr>
          <a:xfrm>
            <a:off x="5942425" y="1947825"/>
            <a:ext cx="3690600" cy="565600"/>
          </a:xfrm>
          <a:custGeom>
            <a:rect b="b" l="l" r="r" t="t"/>
            <a:pathLst>
              <a:path extrusionOk="0" h="22624" w="147624">
                <a:moveTo>
                  <a:pt x="0" y="22624"/>
                </a:moveTo>
                <a:cubicBezTo>
                  <a:pt x="24604" y="18853"/>
                  <a:pt x="123020" y="3771"/>
                  <a:pt x="147624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75" name="Google Shape;275;gaf5b9e3373_0_595"/>
          <p:cNvSpPr/>
          <p:nvPr/>
        </p:nvSpPr>
        <p:spPr>
          <a:xfrm>
            <a:off x="4217325" y="2018525"/>
            <a:ext cx="5458100" cy="1470575"/>
          </a:xfrm>
          <a:custGeom>
            <a:rect b="b" l="l" r="r" t="t"/>
            <a:pathLst>
              <a:path extrusionOk="0" h="58823" w="218324">
                <a:moveTo>
                  <a:pt x="0" y="58823"/>
                </a:moveTo>
                <a:cubicBezTo>
                  <a:pt x="36387" y="49019"/>
                  <a:pt x="181937" y="9804"/>
                  <a:pt x="218324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76" name="Google Shape;276;gaf5b9e3373_0_595"/>
          <p:cNvSpPr/>
          <p:nvPr/>
        </p:nvSpPr>
        <p:spPr>
          <a:xfrm>
            <a:off x="4726375" y="2117500"/>
            <a:ext cx="4963200" cy="3011850"/>
          </a:xfrm>
          <a:custGeom>
            <a:rect b="b" l="l" r="r" t="t"/>
            <a:pathLst>
              <a:path extrusionOk="0" h="120474" w="198528">
                <a:moveTo>
                  <a:pt x="0" y="120474"/>
                </a:moveTo>
                <a:cubicBezTo>
                  <a:pt x="33088" y="100395"/>
                  <a:pt x="165440" y="20079"/>
                  <a:pt x="198528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77" name="Google Shape;277;gaf5b9e3373_0_595"/>
          <p:cNvSpPr/>
          <p:nvPr/>
        </p:nvSpPr>
        <p:spPr>
          <a:xfrm>
            <a:off x="6423200" y="2230625"/>
            <a:ext cx="3308800" cy="2743200"/>
          </a:xfrm>
          <a:custGeom>
            <a:rect b="b" l="l" r="r" t="t"/>
            <a:pathLst>
              <a:path extrusionOk="0" h="109728" w="132352">
                <a:moveTo>
                  <a:pt x="0" y="109728"/>
                </a:moveTo>
                <a:cubicBezTo>
                  <a:pt x="22059" y="91440"/>
                  <a:pt x="110293" y="18288"/>
                  <a:pt x="132352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78" name="Google Shape;278;gaf5b9e3373_0_595"/>
          <p:cNvSpPr/>
          <p:nvPr/>
        </p:nvSpPr>
        <p:spPr>
          <a:xfrm>
            <a:off x="7285750" y="2075075"/>
            <a:ext cx="2389675" cy="1329175"/>
          </a:xfrm>
          <a:custGeom>
            <a:rect b="b" l="l" r="r" t="t"/>
            <a:pathLst>
              <a:path extrusionOk="0" h="53167" w="95587">
                <a:moveTo>
                  <a:pt x="0" y="53167"/>
                </a:moveTo>
                <a:cubicBezTo>
                  <a:pt x="15931" y="44306"/>
                  <a:pt x="79656" y="8861"/>
                  <a:pt x="95587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79" name="Google Shape;279;gaf5b9e3373_0_595"/>
          <p:cNvSpPr txBox="1"/>
          <p:nvPr/>
        </p:nvSpPr>
        <p:spPr>
          <a:xfrm>
            <a:off x="9633025" y="1815050"/>
            <a:ext cx="12726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/>
              <a:t>PCAPs</a:t>
            </a:r>
            <a:endParaRPr b="1"/>
          </a:p>
        </p:txBody>
      </p:sp>
      <p:sp>
        <p:nvSpPr>
          <p:cNvPr id="280" name="Google Shape;280;gaf5b9e3373_0_595"/>
          <p:cNvSpPr txBox="1"/>
          <p:nvPr/>
        </p:nvSpPr>
        <p:spPr>
          <a:xfrm>
            <a:off x="150975" y="2662475"/>
            <a:ext cx="2766900" cy="3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>
                <a:solidFill>
                  <a:srgbClr val="CC0000"/>
                </a:solidFill>
              </a:rPr>
              <a:t>2.</a:t>
            </a:r>
            <a:r>
              <a:rPr lang="fr-FR" sz="1700">
                <a:solidFill>
                  <a:srgbClr val="CC0000"/>
                </a:solidFill>
              </a:rPr>
              <a:t> l’attaquant déroule sa kill chain sur le SI</a:t>
            </a:r>
            <a:endParaRPr sz="17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CC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700"/>
              <a:buChar char="●"/>
            </a:pPr>
            <a:r>
              <a:rPr lang="fr-FR" sz="1700">
                <a:solidFill>
                  <a:srgbClr val="CC0000"/>
                </a:solidFill>
              </a:rPr>
              <a:t>exécution</a:t>
            </a:r>
            <a:endParaRPr sz="1700">
              <a:solidFill>
                <a:srgbClr val="CC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700"/>
              <a:buChar char="●"/>
            </a:pPr>
            <a:r>
              <a:rPr lang="fr-FR" sz="1700">
                <a:solidFill>
                  <a:srgbClr val="CC0000"/>
                </a:solidFill>
              </a:rPr>
              <a:t>reconnaissance</a:t>
            </a:r>
            <a:endParaRPr sz="1700">
              <a:solidFill>
                <a:srgbClr val="CC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700"/>
              <a:buChar char="●"/>
            </a:pPr>
            <a:r>
              <a:rPr lang="fr-FR" sz="1700">
                <a:solidFill>
                  <a:srgbClr val="CC0000"/>
                </a:solidFill>
              </a:rPr>
              <a:t>privesc</a:t>
            </a:r>
            <a:endParaRPr sz="1700">
              <a:solidFill>
                <a:srgbClr val="CC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700"/>
              <a:buChar char="●"/>
            </a:pPr>
            <a:r>
              <a:rPr lang="fr-FR" sz="1700">
                <a:solidFill>
                  <a:srgbClr val="CC0000"/>
                </a:solidFill>
              </a:rPr>
              <a:t>persistence</a:t>
            </a:r>
            <a:endParaRPr sz="1700">
              <a:solidFill>
                <a:srgbClr val="CC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700"/>
              <a:buChar char="●"/>
            </a:pPr>
            <a:r>
              <a:rPr lang="fr-FR" sz="1700">
                <a:solidFill>
                  <a:srgbClr val="CC0000"/>
                </a:solidFill>
              </a:rPr>
              <a:t>rebond latéral</a:t>
            </a:r>
            <a:endParaRPr sz="1700">
              <a:solidFill>
                <a:srgbClr val="CC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700"/>
              <a:buChar char="●"/>
            </a:pPr>
            <a:r>
              <a:rPr lang="fr-FR" sz="1700">
                <a:solidFill>
                  <a:srgbClr val="CC0000"/>
                </a:solidFill>
              </a:rPr>
              <a:t>compromission assets critiques</a:t>
            </a:r>
            <a:endParaRPr sz="1700">
              <a:solidFill>
                <a:srgbClr val="CC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700"/>
              <a:buChar char="●"/>
            </a:pPr>
            <a:r>
              <a:rPr lang="fr-FR" sz="1700">
                <a:solidFill>
                  <a:srgbClr val="CC0000"/>
                </a:solidFill>
              </a:rPr>
              <a:t>impact</a:t>
            </a:r>
            <a:endParaRPr sz="1700">
              <a:solidFill>
                <a:srgbClr val="CC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700"/>
              <a:buChar char="●"/>
            </a:pPr>
            <a:r>
              <a:rPr lang="fr-FR" sz="1700">
                <a:solidFill>
                  <a:srgbClr val="CC0000"/>
                </a:solidFill>
              </a:rPr>
              <a:t>...</a:t>
            </a:r>
            <a:endParaRPr sz="17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af5b9e3373_0_608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2. Production du dataset des traces système et réseau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86" name="Google Shape;286;gaf5b9e3373_0_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888" y="1641550"/>
            <a:ext cx="6219825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af5b9e3373_0_608"/>
          <p:cNvSpPr txBox="1"/>
          <p:nvPr/>
        </p:nvSpPr>
        <p:spPr>
          <a:xfrm>
            <a:off x="9765231" y="3033000"/>
            <a:ext cx="2328300" cy="21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1700">
                <a:solidFill>
                  <a:srgbClr val="0000FF"/>
                </a:solidFill>
              </a:rPr>
              <a:t>3.</a:t>
            </a:r>
            <a:r>
              <a:rPr lang="fr-FR" sz="1700">
                <a:solidFill>
                  <a:srgbClr val="0000FF"/>
                </a:solidFill>
              </a:rPr>
              <a:t> capture des traces réseau</a:t>
            </a:r>
            <a:endParaRPr b="1" sz="17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>
                <a:solidFill>
                  <a:srgbClr val="0000FF"/>
                </a:solidFill>
              </a:rPr>
              <a:t>4.</a:t>
            </a:r>
            <a:r>
              <a:rPr lang="fr-FR" sz="1700">
                <a:solidFill>
                  <a:srgbClr val="0000FF"/>
                </a:solidFill>
              </a:rPr>
              <a:t> capture des traces système</a:t>
            </a:r>
            <a:endParaRPr sz="1700">
              <a:solidFill>
                <a:srgbClr val="0000FF"/>
              </a:solidFill>
            </a:endParaRPr>
          </a:p>
        </p:txBody>
      </p:sp>
      <p:sp>
        <p:nvSpPr>
          <p:cNvPr id="288" name="Google Shape;288;gaf5b9e3373_0_608"/>
          <p:cNvSpPr txBox="1"/>
          <p:nvPr/>
        </p:nvSpPr>
        <p:spPr>
          <a:xfrm>
            <a:off x="9633025" y="1815050"/>
            <a:ext cx="12726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/>
              <a:t>Puit de logs</a:t>
            </a:r>
            <a:endParaRPr b="1"/>
          </a:p>
        </p:txBody>
      </p:sp>
      <p:sp>
        <p:nvSpPr>
          <p:cNvPr id="289" name="Google Shape;289;gaf5b9e3373_0_608"/>
          <p:cNvSpPr/>
          <p:nvPr/>
        </p:nvSpPr>
        <p:spPr>
          <a:xfrm>
            <a:off x="3863800" y="2018525"/>
            <a:ext cx="5783350" cy="438325"/>
          </a:xfrm>
          <a:custGeom>
            <a:rect b="b" l="l" r="r" t="t"/>
            <a:pathLst>
              <a:path extrusionOk="0" h="17533" w="231334">
                <a:moveTo>
                  <a:pt x="0" y="17533"/>
                </a:moveTo>
                <a:cubicBezTo>
                  <a:pt x="38556" y="14611"/>
                  <a:pt x="192778" y="2922"/>
                  <a:pt x="231334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90" name="Google Shape;290;gaf5b9e3373_0_608"/>
          <p:cNvSpPr/>
          <p:nvPr/>
        </p:nvSpPr>
        <p:spPr>
          <a:xfrm>
            <a:off x="3807250" y="2089225"/>
            <a:ext cx="5854050" cy="1965475"/>
          </a:xfrm>
          <a:custGeom>
            <a:rect b="b" l="l" r="r" t="t"/>
            <a:pathLst>
              <a:path extrusionOk="0" h="78619" w="234162">
                <a:moveTo>
                  <a:pt x="0" y="78619"/>
                </a:moveTo>
                <a:cubicBezTo>
                  <a:pt x="39027" y="65516"/>
                  <a:pt x="195135" y="13103"/>
                  <a:pt x="234162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91" name="Google Shape;291;gaf5b9e3373_0_608"/>
          <p:cNvSpPr/>
          <p:nvPr/>
        </p:nvSpPr>
        <p:spPr>
          <a:xfrm>
            <a:off x="4896050" y="2131625"/>
            <a:ext cx="4835950" cy="1866525"/>
          </a:xfrm>
          <a:custGeom>
            <a:rect b="b" l="l" r="r" t="t"/>
            <a:pathLst>
              <a:path extrusionOk="0" h="74661" w="193438">
                <a:moveTo>
                  <a:pt x="0" y="74661"/>
                </a:moveTo>
                <a:cubicBezTo>
                  <a:pt x="32240" y="62218"/>
                  <a:pt x="161198" y="12444"/>
                  <a:pt x="193438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92" name="Google Shape;292;gaf5b9e3373_0_608"/>
          <p:cNvSpPr/>
          <p:nvPr/>
        </p:nvSpPr>
        <p:spPr>
          <a:xfrm>
            <a:off x="3892100" y="2159925"/>
            <a:ext cx="5882325" cy="3407775"/>
          </a:xfrm>
          <a:custGeom>
            <a:rect b="b" l="l" r="r" t="t"/>
            <a:pathLst>
              <a:path extrusionOk="0" h="136311" w="235293">
                <a:moveTo>
                  <a:pt x="0" y="136311"/>
                </a:moveTo>
                <a:cubicBezTo>
                  <a:pt x="39216" y="113593"/>
                  <a:pt x="196078" y="22719"/>
                  <a:pt x="235293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93" name="Google Shape;293;gaf5b9e3373_0_608"/>
          <p:cNvSpPr/>
          <p:nvPr/>
        </p:nvSpPr>
        <p:spPr>
          <a:xfrm>
            <a:off x="5702050" y="2159925"/>
            <a:ext cx="4157200" cy="3280525"/>
          </a:xfrm>
          <a:custGeom>
            <a:rect b="b" l="l" r="r" t="t"/>
            <a:pathLst>
              <a:path extrusionOk="0" h="131221" w="166288">
                <a:moveTo>
                  <a:pt x="0" y="131221"/>
                </a:moveTo>
                <a:cubicBezTo>
                  <a:pt x="27715" y="109351"/>
                  <a:pt x="138573" y="21870"/>
                  <a:pt x="166288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94" name="Google Shape;294;gaf5b9e3373_0_608"/>
          <p:cNvSpPr/>
          <p:nvPr/>
        </p:nvSpPr>
        <p:spPr>
          <a:xfrm>
            <a:off x="6706000" y="2174050"/>
            <a:ext cx="3223950" cy="3238125"/>
          </a:xfrm>
          <a:custGeom>
            <a:rect b="b" l="l" r="r" t="t"/>
            <a:pathLst>
              <a:path extrusionOk="0" h="129525" w="128958">
                <a:moveTo>
                  <a:pt x="0" y="129525"/>
                </a:moveTo>
                <a:cubicBezTo>
                  <a:pt x="21493" y="107938"/>
                  <a:pt x="107465" y="21588"/>
                  <a:pt x="128958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95" name="Google Shape;295;gaf5b9e3373_0_608"/>
          <p:cNvSpPr/>
          <p:nvPr/>
        </p:nvSpPr>
        <p:spPr>
          <a:xfrm>
            <a:off x="7526125" y="2145775"/>
            <a:ext cx="2319000" cy="1767525"/>
          </a:xfrm>
          <a:custGeom>
            <a:rect b="b" l="l" r="r" t="t"/>
            <a:pathLst>
              <a:path extrusionOk="0" h="70701" w="92760">
                <a:moveTo>
                  <a:pt x="0" y="70701"/>
                </a:moveTo>
                <a:cubicBezTo>
                  <a:pt x="15460" y="58918"/>
                  <a:pt x="77300" y="11784"/>
                  <a:pt x="92760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96" name="Google Shape;296;gaf5b9e3373_0_608"/>
          <p:cNvSpPr/>
          <p:nvPr/>
        </p:nvSpPr>
        <p:spPr>
          <a:xfrm>
            <a:off x="6875675" y="2131625"/>
            <a:ext cx="2898750" cy="1866525"/>
          </a:xfrm>
          <a:custGeom>
            <a:rect b="b" l="l" r="r" t="t"/>
            <a:pathLst>
              <a:path extrusionOk="0" h="74661" w="115950">
                <a:moveTo>
                  <a:pt x="0" y="74661"/>
                </a:moveTo>
                <a:cubicBezTo>
                  <a:pt x="19325" y="62218"/>
                  <a:pt x="96625" y="12444"/>
                  <a:pt x="115950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97" name="Google Shape;297;gaf5b9e3373_0_608"/>
          <p:cNvSpPr/>
          <p:nvPr/>
        </p:nvSpPr>
        <p:spPr>
          <a:xfrm>
            <a:off x="8374525" y="2145775"/>
            <a:ext cx="1612000" cy="1739250"/>
          </a:xfrm>
          <a:custGeom>
            <a:rect b="b" l="l" r="r" t="t"/>
            <a:pathLst>
              <a:path extrusionOk="0" h="69570" w="64480">
                <a:moveTo>
                  <a:pt x="0" y="69570"/>
                </a:moveTo>
                <a:cubicBezTo>
                  <a:pt x="10747" y="57975"/>
                  <a:pt x="53733" y="11595"/>
                  <a:pt x="64480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98" name="Google Shape;298;gaf5b9e3373_0_608"/>
          <p:cNvSpPr/>
          <p:nvPr/>
        </p:nvSpPr>
        <p:spPr>
          <a:xfrm>
            <a:off x="7992750" y="2103350"/>
            <a:ext cx="2064475" cy="3308825"/>
          </a:xfrm>
          <a:custGeom>
            <a:rect b="b" l="l" r="r" t="t"/>
            <a:pathLst>
              <a:path extrusionOk="0" h="132353" w="82579">
                <a:moveTo>
                  <a:pt x="0" y="132353"/>
                </a:moveTo>
                <a:cubicBezTo>
                  <a:pt x="13763" y="110294"/>
                  <a:pt x="68816" y="22059"/>
                  <a:pt x="82579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99" name="Google Shape;299;gaf5b9e3373_0_608"/>
          <p:cNvSpPr txBox="1"/>
          <p:nvPr/>
        </p:nvSpPr>
        <p:spPr>
          <a:xfrm>
            <a:off x="150975" y="2662475"/>
            <a:ext cx="2766900" cy="3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>
                <a:solidFill>
                  <a:srgbClr val="CC0000"/>
                </a:solidFill>
              </a:rPr>
              <a:t>2.</a:t>
            </a:r>
            <a:r>
              <a:rPr lang="fr-FR" sz="1700">
                <a:solidFill>
                  <a:srgbClr val="CC0000"/>
                </a:solidFill>
              </a:rPr>
              <a:t> l’attaquant déroule sa kill chain sur le SI</a:t>
            </a:r>
            <a:endParaRPr sz="17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CC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700"/>
              <a:buChar char="●"/>
            </a:pPr>
            <a:r>
              <a:rPr lang="fr-FR" sz="1700">
                <a:solidFill>
                  <a:srgbClr val="CC0000"/>
                </a:solidFill>
              </a:rPr>
              <a:t>exécution</a:t>
            </a:r>
            <a:endParaRPr sz="1700">
              <a:solidFill>
                <a:srgbClr val="CC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700"/>
              <a:buChar char="●"/>
            </a:pPr>
            <a:r>
              <a:rPr lang="fr-FR" sz="1700">
                <a:solidFill>
                  <a:srgbClr val="CC0000"/>
                </a:solidFill>
              </a:rPr>
              <a:t>reconnaissance</a:t>
            </a:r>
            <a:endParaRPr sz="1700">
              <a:solidFill>
                <a:srgbClr val="CC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700"/>
              <a:buChar char="●"/>
            </a:pPr>
            <a:r>
              <a:rPr lang="fr-FR" sz="1700">
                <a:solidFill>
                  <a:srgbClr val="CC0000"/>
                </a:solidFill>
              </a:rPr>
              <a:t>privesc</a:t>
            </a:r>
            <a:endParaRPr sz="1700">
              <a:solidFill>
                <a:srgbClr val="CC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700"/>
              <a:buChar char="●"/>
            </a:pPr>
            <a:r>
              <a:rPr lang="fr-FR" sz="1700">
                <a:solidFill>
                  <a:srgbClr val="CC0000"/>
                </a:solidFill>
              </a:rPr>
              <a:t>persistence</a:t>
            </a:r>
            <a:endParaRPr sz="1700">
              <a:solidFill>
                <a:srgbClr val="CC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700"/>
              <a:buChar char="●"/>
            </a:pPr>
            <a:r>
              <a:rPr lang="fr-FR" sz="1700">
                <a:solidFill>
                  <a:srgbClr val="CC0000"/>
                </a:solidFill>
              </a:rPr>
              <a:t>rebond latéral</a:t>
            </a:r>
            <a:endParaRPr sz="1700">
              <a:solidFill>
                <a:srgbClr val="CC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700"/>
              <a:buChar char="●"/>
            </a:pPr>
            <a:r>
              <a:rPr lang="fr-FR" sz="1700">
                <a:solidFill>
                  <a:srgbClr val="CC0000"/>
                </a:solidFill>
              </a:rPr>
              <a:t>compromission assets critiques</a:t>
            </a:r>
            <a:endParaRPr sz="1700">
              <a:solidFill>
                <a:srgbClr val="CC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700"/>
              <a:buChar char="●"/>
            </a:pPr>
            <a:r>
              <a:rPr lang="fr-FR" sz="1700">
                <a:solidFill>
                  <a:srgbClr val="CC0000"/>
                </a:solidFill>
              </a:rPr>
              <a:t>impact</a:t>
            </a:r>
            <a:endParaRPr sz="1700">
              <a:solidFill>
                <a:srgbClr val="CC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700"/>
              <a:buChar char="●"/>
            </a:pPr>
            <a:r>
              <a:rPr lang="fr-FR" sz="1700">
                <a:solidFill>
                  <a:srgbClr val="CC0000"/>
                </a:solidFill>
              </a:rPr>
              <a:t>...</a:t>
            </a:r>
            <a:endParaRPr sz="17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f5b9e3373_0_636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2. Production du dataset des traces système et réseau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af5b9e3373_0_636"/>
          <p:cNvSpPr txBox="1"/>
          <p:nvPr>
            <p:ph idx="1" type="body"/>
          </p:nvPr>
        </p:nvSpPr>
        <p:spPr>
          <a:xfrm>
            <a:off x="434943" y="2093925"/>
            <a:ext cx="3867300" cy="40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Journaux collectés sur un puit de logs (rsyslog)</a:t>
            </a:r>
            <a:endParaRPr b="0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Evènements normalisés en JSON avec logstash, avant analyse</a:t>
            </a:r>
            <a:endParaRPr b="0" sz="17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1700"/>
          </a:p>
        </p:txBody>
      </p:sp>
      <p:pic>
        <p:nvPicPr>
          <p:cNvPr id="307" name="Google Shape;307;gaf5b9e3373_0_6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113" y="1551075"/>
            <a:ext cx="768667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f5b9e3373_0_658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3. Extraction des traces d’attaque</a:t>
            </a:r>
            <a:endParaRPr/>
          </a:p>
        </p:txBody>
      </p:sp>
      <p:sp>
        <p:nvSpPr>
          <p:cNvPr id="313" name="Google Shape;313;gaf5b9e3373_0_658"/>
          <p:cNvSpPr txBox="1"/>
          <p:nvPr>
            <p:ph idx="1" type="body"/>
          </p:nvPr>
        </p:nvSpPr>
        <p:spPr>
          <a:xfrm>
            <a:off x="434940" y="2093927"/>
            <a:ext cx="113451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700"/>
              <a:t>Objectif</a:t>
            </a:r>
            <a:r>
              <a:rPr b="0" lang="fr-FR" sz="1700"/>
              <a:t> : séparer les logs liés à l'activité de vie des logs liés à l'attaque</a:t>
            </a:r>
            <a:endParaRPr b="0" sz="1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fr-FR" sz="1700"/>
              <a:t>Hypothèse</a:t>
            </a:r>
            <a:r>
              <a:rPr b="0" lang="fr-FR" sz="1700"/>
              <a:t> : cette séparation est possible car les actions de vie sont maîtrisées</a:t>
            </a:r>
            <a:endParaRPr b="0" sz="17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f5b9e3373_0_652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3. Extraction des traces d’attaque</a:t>
            </a:r>
            <a:endParaRPr/>
          </a:p>
        </p:txBody>
      </p:sp>
      <p:sp>
        <p:nvSpPr>
          <p:cNvPr id="319" name="Google Shape;319;gaf5b9e3373_0_652"/>
          <p:cNvSpPr txBox="1"/>
          <p:nvPr>
            <p:ph idx="1" type="body"/>
          </p:nvPr>
        </p:nvSpPr>
        <p:spPr>
          <a:xfrm>
            <a:off x="434940" y="2093927"/>
            <a:ext cx="113451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700"/>
              <a:t>Objectif</a:t>
            </a:r>
            <a:r>
              <a:rPr b="0" lang="fr-FR" sz="1700"/>
              <a:t> : séparer les logs liés à l'activité de vie des logs liés à l'attaque</a:t>
            </a:r>
            <a:endParaRPr b="0" sz="1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700"/>
              <a:t>Hypothèse</a:t>
            </a:r>
            <a:r>
              <a:rPr b="0" lang="fr-FR" sz="1700"/>
              <a:t> : cette séparation est possible car les actions de vie sont maîtrisées</a:t>
            </a:r>
            <a:endParaRPr b="0" sz="1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fr-FR" sz="1700"/>
              <a:t>Phase d’analyse en trois étapes</a:t>
            </a:r>
            <a:endParaRPr b="0" sz="1700"/>
          </a:p>
        </p:txBody>
      </p:sp>
      <p:pic>
        <p:nvPicPr>
          <p:cNvPr id="320" name="Google Shape;320;gaf5b9e3373_0_6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166" y="3676378"/>
            <a:ext cx="9983675" cy="20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af5b9e3373_0_652"/>
          <p:cNvSpPr txBox="1"/>
          <p:nvPr/>
        </p:nvSpPr>
        <p:spPr>
          <a:xfrm>
            <a:off x="3496175" y="5644725"/>
            <a:ext cx="5415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/>
              <a:t>     1                                            2                                          3</a:t>
            </a:r>
            <a:endParaRPr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f5b9e3373_0_208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3</a:t>
            </a:r>
            <a:r>
              <a:rPr lang="fr-FR"/>
              <a:t>. Extraction des traces d’attaque</a:t>
            </a:r>
            <a:endParaRPr/>
          </a:p>
        </p:txBody>
      </p:sp>
      <p:sp>
        <p:nvSpPr>
          <p:cNvPr id="327" name="Google Shape;327;gaf5b9e3373_0_208"/>
          <p:cNvSpPr txBox="1"/>
          <p:nvPr>
            <p:ph idx="1" type="body"/>
          </p:nvPr>
        </p:nvSpPr>
        <p:spPr>
          <a:xfrm>
            <a:off x="434940" y="2322527"/>
            <a:ext cx="113451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700"/>
              <a:t>Etape 1</a:t>
            </a:r>
            <a:r>
              <a:rPr b="0" lang="fr-FR" sz="1700"/>
              <a:t> : suppression des logs légitimes liés aux scénarios de vie joués</a:t>
            </a:r>
            <a:endParaRPr b="0" sz="1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Labellisation des logs liés aux actions de vie du catalogue, puis suppression de ces logs</a:t>
            </a:r>
            <a:endParaRPr b="0" sz="1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Usage des timestamp de début et de fin et du paramétrage de chaque action</a:t>
            </a:r>
            <a:endParaRPr b="0" sz="1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Usage de la connaissance à priori des logs produits par chaque action, lors d’une phase d’apprentissage en amont</a:t>
            </a:r>
            <a:endParaRPr b="0" sz="1700"/>
          </a:p>
          <a:p>
            <a:pPr indent="-336550" lvl="0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Lors de cette phase d'apprentissage, les évènements des services systèmes et de l'OS sont également traités</a:t>
            </a:r>
            <a:endParaRPr b="0" sz="1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1700"/>
              <a:buChar char="❏"/>
            </a:pPr>
            <a:r>
              <a:rPr b="0" lang="fr-FR" sz="1700"/>
              <a:t>Suppression des logs labellisés</a:t>
            </a:r>
            <a:endParaRPr b="0" sz="1700"/>
          </a:p>
        </p:txBody>
      </p:sp>
      <p:pic>
        <p:nvPicPr>
          <p:cNvPr id="328" name="Google Shape;328;gaf5b9e3373_0_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463" y="1600088"/>
            <a:ext cx="79533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af5b9e3373_0_208"/>
          <p:cNvSpPr txBox="1"/>
          <p:nvPr/>
        </p:nvSpPr>
        <p:spPr>
          <a:xfrm>
            <a:off x="5942425" y="3076475"/>
            <a:ext cx="4341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/>
              <a:t>     </a:t>
            </a:r>
            <a:r>
              <a:rPr b="1" lang="fr-FR">
                <a:solidFill>
                  <a:srgbClr val="CC0000"/>
                </a:solidFill>
              </a:rPr>
              <a:t>1 </a:t>
            </a:r>
            <a:r>
              <a:rPr b="1" lang="fr-FR"/>
              <a:t>                                 2                                   3</a:t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f5b9e3373_0_673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3. Extraction des traces d’attaque</a:t>
            </a:r>
            <a:endParaRPr/>
          </a:p>
        </p:txBody>
      </p:sp>
      <p:sp>
        <p:nvSpPr>
          <p:cNvPr id="335" name="Google Shape;335;gaf5b9e3373_0_673"/>
          <p:cNvSpPr txBox="1"/>
          <p:nvPr>
            <p:ph idx="1" type="body"/>
          </p:nvPr>
        </p:nvSpPr>
        <p:spPr>
          <a:xfrm>
            <a:off x="434940" y="2322527"/>
            <a:ext cx="113451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700"/>
              <a:t>Etape 2</a:t>
            </a:r>
            <a:r>
              <a:rPr b="0" lang="fr-FR" sz="1700"/>
              <a:t> : identification de l’exploitation des vulnérabilités et faiblesses connues</a:t>
            </a:r>
            <a:endParaRPr b="0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Labellisation des logs liés à l'exploitation des vulnérabilités et faiblesses volontairement déployées sur le SI</a:t>
            </a:r>
            <a:endParaRPr b="0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Exemples : </a:t>
            </a:r>
            <a:endParaRPr b="0" sz="1700"/>
          </a:p>
          <a:p>
            <a:pPr indent="-336550" lvl="0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objets Active Directory accédés</a:t>
            </a:r>
            <a:endParaRPr sz="1700"/>
          </a:p>
          <a:p>
            <a:pPr indent="-336550" lvl="0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fichiers leurres accédés</a:t>
            </a:r>
            <a:endParaRPr sz="1700"/>
          </a:p>
          <a:p>
            <a:pPr indent="-336550" lvl="0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alertes AV, NIDS connues</a:t>
            </a:r>
            <a:endParaRPr b="0" sz="1700"/>
          </a:p>
          <a:p>
            <a:pPr indent="-336550" lvl="0" marL="914400" rtl="0" algn="l">
              <a:spcBef>
                <a:spcPts val="1000"/>
              </a:spcBef>
              <a:spcAft>
                <a:spcPts val="1000"/>
              </a:spcAft>
              <a:buSzPts val="1700"/>
              <a:buChar char="❏"/>
            </a:pPr>
            <a:r>
              <a:rPr lang="fr-FR" sz="1700"/>
              <a:t>...</a:t>
            </a:r>
            <a:endParaRPr sz="1700"/>
          </a:p>
        </p:txBody>
      </p:sp>
      <p:pic>
        <p:nvPicPr>
          <p:cNvPr id="336" name="Google Shape;336;gaf5b9e3373_0_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463" y="1600088"/>
            <a:ext cx="79533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af5b9e3373_0_673"/>
          <p:cNvSpPr txBox="1"/>
          <p:nvPr/>
        </p:nvSpPr>
        <p:spPr>
          <a:xfrm>
            <a:off x="5942425" y="3076475"/>
            <a:ext cx="4341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/>
              <a:t>     1                                  </a:t>
            </a:r>
            <a:r>
              <a:rPr b="1" lang="fr-FR">
                <a:solidFill>
                  <a:srgbClr val="CC0000"/>
                </a:solidFill>
              </a:rPr>
              <a:t>2 </a:t>
            </a:r>
            <a:r>
              <a:rPr b="1" lang="fr-FR"/>
              <a:t>                                  3</a:t>
            </a:r>
            <a:endParaRPr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f5b9e3373_0_666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3. Extraction des traces d’attaque</a:t>
            </a:r>
            <a:endParaRPr/>
          </a:p>
        </p:txBody>
      </p:sp>
      <p:sp>
        <p:nvSpPr>
          <p:cNvPr id="343" name="Google Shape;343;gaf5b9e3373_0_666"/>
          <p:cNvSpPr txBox="1"/>
          <p:nvPr>
            <p:ph idx="1" type="body"/>
          </p:nvPr>
        </p:nvSpPr>
        <p:spPr>
          <a:xfrm>
            <a:off x="434940" y="2322527"/>
            <a:ext cx="113451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700"/>
              <a:t>Etape 3</a:t>
            </a:r>
            <a:r>
              <a:rPr b="0" lang="fr-FR" sz="1700"/>
              <a:t> : suppression des logs légitimes liés au moteur d’apprentissage</a:t>
            </a:r>
            <a:endParaRPr b="0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Labellisation des logs liés aux actions du moteur d’apprentissage</a:t>
            </a:r>
            <a:endParaRPr b="0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Suppression des logs labellisés, suivant un niveau de confiance</a:t>
            </a:r>
            <a:endParaRPr b="0" sz="1700"/>
          </a:p>
          <a:p>
            <a:pPr indent="-336550" lvl="0" marL="914400" rtl="0" algn="l">
              <a:spcBef>
                <a:spcPts val="1000"/>
              </a:spcBef>
              <a:spcAft>
                <a:spcPts val="1000"/>
              </a:spcAft>
              <a:buSzPts val="1700"/>
              <a:buChar char="❏"/>
            </a:pPr>
            <a:r>
              <a:rPr b="0" lang="fr-FR" sz="1700"/>
              <a:t>Seuil reposant sur le délai avec le timestamp de l’action de référence (mouvement de souris, frappe clavier)</a:t>
            </a:r>
            <a:endParaRPr b="0" sz="1700"/>
          </a:p>
        </p:txBody>
      </p:sp>
      <p:pic>
        <p:nvPicPr>
          <p:cNvPr id="344" name="Google Shape;344;gaf5b9e3373_0_6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463" y="1600088"/>
            <a:ext cx="79533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af5b9e3373_0_666"/>
          <p:cNvSpPr txBox="1"/>
          <p:nvPr/>
        </p:nvSpPr>
        <p:spPr>
          <a:xfrm>
            <a:off x="5942425" y="3076475"/>
            <a:ext cx="4341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/>
              <a:t>     1                                  2                                   </a:t>
            </a:r>
            <a:r>
              <a:rPr b="1" lang="fr-FR">
                <a:solidFill>
                  <a:srgbClr val="CC0000"/>
                </a:solidFill>
              </a:rPr>
              <a:t>3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af5b9e3373_0_417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Contexte de la détonation</a:t>
            </a:r>
            <a:endParaRPr/>
          </a:p>
        </p:txBody>
      </p:sp>
      <p:sp>
        <p:nvSpPr>
          <p:cNvPr id="56" name="Google Shape;56;gaf5b9e3373_0_417"/>
          <p:cNvSpPr txBox="1"/>
          <p:nvPr/>
        </p:nvSpPr>
        <p:spPr>
          <a:xfrm>
            <a:off x="1807650" y="4651725"/>
            <a:ext cx="85767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=&gt; Ces approches ne permettent pas d’observer tout le spectre des TTP : limitation à quelques étapes de la </a:t>
            </a:r>
            <a:r>
              <a:rPr b="1" i="1" lang="fr-FR" sz="17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kill chain</a:t>
            </a:r>
            <a:endParaRPr b="1" i="1" sz="17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=&gt; Leurrage limité à cause du faible réalisme de l’environnement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57" name="Google Shape;57;gaf5b9e3373_0_417"/>
          <p:cNvSpPr txBox="1"/>
          <p:nvPr>
            <p:ph idx="1" type="body"/>
          </p:nvPr>
        </p:nvSpPr>
        <p:spPr>
          <a:xfrm>
            <a:off x="434950" y="2093926"/>
            <a:ext cx="11345100" cy="24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700"/>
              <a:t>Approches actuelles</a:t>
            </a:r>
            <a:endParaRPr b="0" sz="1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Détonation (exécution) d’un artefact dans un environnement de type sandbox, la plupart du temps limité à un OS</a:t>
            </a:r>
            <a:endParaRPr b="0" sz="1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Pas ou peu d’activité utilisateur sur cet OS</a:t>
            </a:r>
            <a:endParaRPr b="0" sz="1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Pas ou peu d’adaptation de l’OS à l’environnement opérationnel</a:t>
            </a:r>
            <a:endParaRPr b="0" sz="1700"/>
          </a:p>
          <a:p>
            <a:pPr indent="-336550" lvl="1" marL="9144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1700"/>
              <a:buChar char="❏"/>
            </a:pPr>
            <a:r>
              <a:rPr lang="fr-FR" sz="1700"/>
              <a:t>Les quelques fois où ce travail de personnalisation est réalisé, celui-ci est fait manuellement</a:t>
            </a:r>
            <a:endParaRPr b="0" sz="17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f5b9e3373_0_680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3. Extraction des traces d’attaque</a:t>
            </a:r>
            <a:endParaRPr/>
          </a:p>
        </p:txBody>
      </p:sp>
      <p:sp>
        <p:nvSpPr>
          <p:cNvPr id="351" name="Google Shape;351;gaf5b9e3373_0_680"/>
          <p:cNvSpPr txBox="1"/>
          <p:nvPr>
            <p:ph idx="1" type="body"/>
          </p:nvPr>
        </p:nvSpPr>
        <p:spPr>
          <a:xfrm>
            <a:off x="434940" y="2322527"/>
            <a:ext cx="113451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fr-FR" sz="1700"/>
              <a:t>En sortie</a:t>
            </a:r>
            <a:endParaRPr b="0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Ensemble de </a:t>
            </a:r>
            <a:r>
              <a:rPr b="0" lang="fr-FR" sz="1700" u="sng"/>
              <a:t>traces</a:t>
            </a:r>
            <a:r>
              <a:rPr b="0" lang="fr-FR" sz="1700"/>
              <a:t> systèmes et réseau </a:t>
            </a:r>
            <a:r>
              <a:rPr b="0" lang="fr-FR" sz="1700" u="sng"/>
              <a:t>résiduelles</a:t>
            </a:r>
            <a:r>
              <a:rPr b="0" lang="fr-FR" sz="1700"/>
              <a:t> correspondant à une sur-approximation des actions d’attaque</a:t>
            </a:r>
            <a:endParaRPr b="0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L’analyste peut alors prendre la main est affiner le résultat</a:t>
            </a:r>
            <a:endParaRPr b="0"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>
                <a:solidFill>
                  <a:srgbClr val="003255"/>
                </a:solidFill>
              </a:rPr>
              <a:t>Identification des TTP sur la base des évènements labellisés avec les vulnérabilités/faiblesses connues</a:t>
            </a:r>
            <a:endParaRPr sz="1700">
              <a:solidFill>
                <a:srgbClr val="003255"/>
              </a:solidFill>
            </a:endParaRPr>
          </a:p>
          <a:p>
            <a:pPr indent="-336550" lvl="1" marL="914400" rtl="0" algn="l">
              <a:spcBef>
                <a:spcPts val="1000"/>
              </a:spcBef>
              <a:spcAft>
                <a:spcPts val="1000"/>
              </a:spcAft>
              <a:buSzPts val="1700"/>
              <a:buChar char="❏"/>
            </a:pPr>
            <a:r>
              <a:rPr lang="fr-FR" sz="1700">
                <a:solidFill>
                  <a:srgbClr val="003255"/>
                </a:solidFill>
              </a:rPr>
              <a:t>Investigation pour comprendre le mode opératoire complet</a:t>
            </a:r>
            <a:endParaRPr sz="1700"/>
          </a:p>
        </p:txBody>
      </p:sp>
      <p:pic>
        <p:nvPicPr>
          <p:cNvPr id="352" name="Google Shape;352;gaf5b9e3373_0_6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463" y="1600088"/>
            <a:ext cx="79533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af5b9e3373_0_680"/>
          <p:cNvSpPr txBox="1"/>
          <p:nvPr/>
        </p:nvSpPr>
        <p:spPr>
          <a:xfrm>
            <a:off x="5942425" y="3076475"/>
            <a:ext cx="4341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/>
              <a:t>     1                                  2                                   3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f5b9e3373_0_626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Résultats</a:t>
            </a:r>
            <a:endParaRPr/>
          </a:p>
        </p:txBody>
      </p:sp>
      <p:sp>
        <p:nvSpPr>
          <p:cNvPr id="360" name="Google Shape;360;gaf5b9e3373_0_626"/>
          <p:cNvSpPr txBox="1"/>
          <p:nvPr>
            <p:ph idx="1" type="body"/>
          </p:nvPr>
        </p:nvSpPr>
        <p:spPr>
          <a:xfrm>
            <a:off x="1730350" y="1941525"/>
            <a:ext cx="10443300" cy="3640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fr-FR" sz="1000">
                <a:latin typeface="Courier New"/>
                <a:ea typeface="Courier New"/>
                <a:cs typeface="Courier New"/>
                <a:sym typeface="Courier New"/>
              </a:rPr>
              <a:t>2020-09-22 18:23:17: gmichel-pc - C:\Windows\System32\smss.exe -&gt; C:\Windows\System32\winlogon.exe</a:t>
            </a:r>
            <a:endParaRPr b="0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fr-FR" sz="1000">
                <a:latin typeface="Courier New"/>
                <a:ea typeface="Courier New"/>
                <a:cs typeface="Courier New"/>
                <a:sym typeface="Courier New"/>
              </a:rPr>
              <a:t>2020-09-22 18:23:17: gmichel-pc - C:\Windows\System32\winlogon.exe -&gt; C:\Windows\System32\LogonUI.exe</a:t>
            </a:r>
            <a:endParaRPr b="0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fr-FR" sz="1000">
                <a:latin typeface="Courier New"/>
                <a:ea typeface="Courier New"/>
                <a:cs typeface="Courier New"/>
                <a:sym typeface="Courier New"/>
              </a:rPr>
              <a:t>2020-09-22 18:24:05: gmichel-pc - C:\Windows\System32\services.exe -&gt; C:\Windows\System32\taskhost.exe</a:t>
            </a:r>
            <a:endParaRPr b="0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fr-FR" sz="1000">
                <a:latin typeface="Courier New"/>
                <a:ea typeface="Courier New"/>
                <a:cs typeface="Courier New"/>
                <a:sym typeface="Courier New"/>
              </a:rPr>
              <a:t>2020-09-22 18:24:05: gmichel-pc - C:\Windows\System32\winlogon.exe -&gt; C:\Windows\System32\slui.exe</a:t>
            </a:r>
            <a:endParaRPr b="0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fr-FR" sz="1000">
                <a:latin typeface="Courier New"/>
                <a:ea typeface="Courier New"/>
                <a:cs typeface="Courier New"/>
                <a:sym typeface="Courier New"/>
              </a:rPr>
              <a:t>2020-09-22 18:24:06: gmichel-pc - C:\Windows\System32\winlogon.exe -&gt; C:\Windows\System32\userinit.exe</a:t>
            </a:r>
            <a:endParaRPr b="0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fr-FR" sz="1000">
                <a:latin typeface="Courier New"/>
                <a:ea typeface="Courier New"/>
                <a:cs typeface="Courier New"/>
                <a:sym typeface="Courier New"/>
              </a:rPr>
              <a:t>2020-09-22 18:24:06: gmichel-pc - C:\Windows\System32\userinit.exe -&gt; C:\Windows\explorer.exe</a:t>
            </a:r>
            <a:endParaRPr b="0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fr-FR" sz="1000">
                <a:latin typeface="Courier New"/>
                <a:ea typeface="Courier New"/>
                <a:cs typeface="Courier New"/>
                <a:sym typeface="Courier New"/>
              </a:rPr>
              <a:t>2020-09-22 18:27:35: gmichel-pc - C:\Windows\explorer.exe -&gt; C:\Windows\explorer.exe</a:t>
            </a:r>
            <a:endParaRPr b="0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fr-FR" sz="1000">
                <a:latin typeface="Courier New"/>
                <a:ea typeface="Courier New"/>
                <a:cs typeface="Courier New"/>
                <a:sym typeface="Courier New"/>
              </a:rPr>
              <a:t>2020-09-22 18:27:49: gmichel-pc - C:\Windows\explorer.exe -&gt; C:\Program Files\LibreOffice\program\scalc.exe</a:t>
            </a:r>
            <a:endParaRPr b="0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fr-FR" sz="1000">
                <a:latin typeface="Courier New"/>
                <a:ea typeface="Courier New"/>
                <a:cs typeface="Courier New"/>
                <a:sym typeface="Courier New"/>
              </a:rPr>
              <a:t>2020-09-22 18:27:49: gmichel-pc - C:\Program Files\LibreOffice\program\scalc.exe -&gt; C:\Program Files\LibreOffice\program\soffice.exe</a:t>
            </a:r>
            <a:endParaRPr b="0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fr-FR" sz="1000">
                <a:latin typeface="Courier New"/>
                <a:ea typeface="Courier New"/>
                <a:cs typeface="Courier New"/>
                <a:sym typeface="Courier New"/>
              </a:rPr>
              <a:t>2020-09-22 18:27:49: gmichel-pc - C:\Program Files\LibreOffice\program\soffice.exe -&gt; C:\Program Files\LibreOffice\program\soffice.bin</a:t>
            </a:r>
            <a:endParaRPr b="0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fr-FR" sz="1000">
                <a:latin typeface="Courier New"/>
                <a:ea typeface="Courier New"/>
                <a:cs typeface="Courier New"/>
                <a:sym typeface="Courier New"/>
              </a:rPr>
              <a:t>2020-09-22 18:30:44: gmichel-pc - C:\Windows\explorer.exe -&gt; C:\Program Files (x86)\Internet Explorer\iexplore.exe</a:t>
            </a:r>
            <a:endParaRPr b="0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fr-FR" sz="1000">
                <a:latin typeface="Courier New"/>
                <a:ea typeface="Courier New"/>
                <a:cs typeface="Courier New"/>
                <a:sym typeface="Courier New"/>
              </a:rPr>
              <a:t>2020-09-22 18:31:15: gmichel-pc - C:\Program Files (x86)\Internet Explorer\iexplore.exe -&gt; C:\Windows\System32\cmd.exe</a:t>
            </a:r>
            <a:endParaRPr b="0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fr-FR" sz="1000">
                <a:latin typeface="Courier New"/>
                <a:ea typeface="Courier New"/>
                <a:cs typeface="Courier New"/>
                <a:sym typeface="Courier New"/>
              </a:rPr>
              <a:t>2020-09-22 18:31:17: gmichel-pc - C:\Windows\System32\cmd.exe -&gt; C:\Users\gmichel\AppData\Local\Temp\pesec.exe</a:t>
            </a:r>
            <a:endParaRPr b="0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af5b9e3373_0_695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Résultats</a:t>
            </a:r>
            <a:endParaRPr/>
          </a:p>
        </p:txBody>
      </p:sp>
      <p:sp>
        <p:nvSpPr>
          <p:cNvPr id="367" name="Google Shape;367;gaf5b9e3373_0_695"/>
          <p:cNvSpPr txBox="1"/>
          <p:nvPr>
            <p:ph idx="1" type="body"/>
          </p:nvPr>
        </p:nvSpPr>
        <p:spPr>
          <a:xfrm>
            <a:off x="1730350" y="1941525"/>
            <a:ext cx="10443300" cy="3640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fr-FR" sz="10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2020-09-22 18:23:17: gmichel-pc - C:\Windows\System32\smss.exe -&gt; C:\Windows\System32\winlogon.exe</a:t>
            </a:r>
            <a:endParaRPr b="0" sz="1000">
              <a:solidFill>
                <a:srgbClr val="0B539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fr-FR" sz="10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2020-09-22 18:23:17: gmichel-pc - C:\Windows\System32\winlogon.exe -&gt; C:\Windows\System32\LogonUI.exe</a:t>
            </a:r>
            <a:endParaRPr b="0" sz="1000">
              <a:solidFill>
                <a:srgbClr val="0B539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fr-FR" sz="10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2020-09-22 18:24:05: gmichel-pc - C:\Windows\System32\services.exe -&gt; C:\Windows\System32\taskhost.exe</a:t>
            </a:r>
            <a:endParaRPr b="0" sz="1000">
              <a:solidFill>
                <a:srgbClr val="0B539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fr-FR" sz="10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2020-09-22 18:24:05: gmichel-pc - C:\Windows\System32\winlogon.exe -&gt; C:\Windows\System32\slui.exe</a:t>
            </a:r>
            <a:endParaRPr b="0" sz="1000">
              <a:solidFill>
                <a:srgbClr val="0B539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fr-FR" sz="10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2020-09-22 18:24:06: gmichel-pc - C:\Windows\System32\winlogon.exe -&gt; C:\Windows\System32\userinit.exe</a:t>
            </a:r>
            <a:endParaRPr b="0" sz="1000">
              <a:solidFill>
                <a:srgbClr val="0B539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fr-FR" sz="10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2020-09-22 18:24:06: gmichel-pc - C:\Windows\System32\userinit.exe -&gt; C:\Windows\explorer.exe</a:t>
            </a:r>
            <a:endParaRPr b="0" sz="1000">
              <a:solidFill>
                <a:srgbClr val="0B539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fr-FR" sz="10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2020-09-22 18:27:35: gmichel-pc - C:\Windows\explorer.exe -&gt; C:\Windows\explorer.exe</a:t>
            </a:r>
            <a:endParaRPr b="0" sz="1000">
              <a:solidFill>
                <a:srgbClr val="0B539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fr-FR" sz="1000">
                <a:solidFill>
                  <a:srgbClr val="783F04"/>
                </a:solidFill>
                <a:latin typeface="Courier New"/>
                <a:ea typeface="Courier New"/>
                <a:cs typeface="Courier New"/>
                <a:sym typeface="Courier New"/>
              </a:rPr>
              <a:t>2020-09-22 18:27:49: gmichel-pc - C:\Windows\explorer.exe -&gt; C:\Program Files\LibreOffice\program\scalc.exe</a:t>
            </a:r>
            <a:endParaRPr b="0" sz="1000">
              <a:solidFill>
                <a:srgbClr val="783F0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fr-FR" sz="1000">
                <a:solidFill>
                  <a:srgbClr val="783F04"/>
                </a:solidFill>
                <a:latin typeface="Courier New"/>
                <a:ea typeface="Courier New"/>
                <a:cs typeface="Courier New"/>
                <a:sym typeface="Courier New"/>
              </a:rPr>
              <a:t>2020-09-22 18:27:49: gmichel-pc - C:\Program Files\LibreOffice\program\scalc.exe -&gt; C:\Program Files\LibreOffice\program\soffice.exe</a:t>
            </a:r>
            <a:endParaRPr b="0" sz="1000">
              <a:solidFill>
                <a:srgbClr val="783F0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fr-FR" sz="1000">
                <a:solidFill>
                  <a:srgbClr val="783F04"/>
                </a:solidFill>
                <a:latin typeface="Courier New"/>
                <a:ea typeface="Courier New"/>
                <a:cs typeface="Courier New"/>
                <a:sym typeface="Courier New"/>
              </a:rPr>
              <a:t>2020-09-22 18:27:49: gmichel-pc - C:\Program Files\LibreOffice\program\soffice.exe -&gt; C:\Program Files\LibreOffice\program\soffice.bin</a:t>
            </a:r>
            <a:endParaRPr b="0" sz="1000">
              <a:solidFill>
                <a:srgbClr val="783F0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fr-FR" sz="1000">
                <a:solidFill>
                  <a:srgbClr val="783F04"/>
                </a:solidFill>
                <a:latin typeface="Courier New"/>
                <a:ea typeface="Courier New"/>
                <a:cs typeface="Courier New"/>
                <a:sym typeface="Courier New"/>
              </a:rPr>
              <a:t>2020-09-22 18:30:44: gmichel-pc - C:\Windows\explorer.exe -&gt; C:\Program Files (x86)\Internet Explorer\iexplore.exe</a:t>
            </a:r>
            <a:endParaRPr b="0" sz="1000">
              <a:solidFill>
                <a:srgbClr val="783F0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fr-FR" sz="10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2020-09-22 18:31:15: gmichel-pc - C:\Program Files (x86)\Internet Explorer\iexplore.exe -&gt; C:\Windows\System32\cmd.exe</a:t>
            </a:r>
            <a:endParaRPr b="0" sz="1000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fr-FR" sz="10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2020-09-22 18:31:17: gmichel-pc - C:\Windows\System32\cmd.exe -&gt; C:\Users\gmichel\AppData\Local\Temp\psexec.exe</a:t>
            </a:r>
            <a:endParaRPr b="0" sz="1000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8" name="Google Shape;368;gaf5b9e3373_0_695"/>
          <p:cNvSpPr/>
          <p:nvPr/>
        </p:nvSpPr>
        <p:spPr>
          <a:xfrm>
            <a:off x="1480400" y="1961950"/>
            <a:ext cx="226200" cy="1908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af5b9e3373_0_695"/>
          <p:cNvSpPr/>
          <p:nvPr/>
        </p:nvSpPr>
        <p:spPr>
          <a:xfrm>
            <a:off x="1480400" y="3927450"/>
            <a:ext cx="226200" cy="1046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af5b9e3373_0_695"/>
          <p:cNvSpPr/>
          <p:nvPr/>
        </p:nvSpPr>
        <p:spPr>
          <a:xfrm>
            <a:off x="1480400" y="5030450"/>
            <a:ext cx="226200" cy="551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af5b9e3373_0_695"/>
          <p:cNvSpPr txBox="1"/>
          <p:nvPr/>
        </p:nvSpPr>
        <p:spPr>
          <a:xfrm>
            <a:off x="0" y="2569900"/>
            <a:ext cx="15732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Logs système sur ouverture de session</a:t>
            </a:r>
            <a:endParaRPr/>
          </a:p>
        </p:txBody>
      </p:sp>
      <p:sp>
        <p:nvSpPr>
          <p:cNvPr id="372" name="Google Shape;372;gaf5b9e3373_0_695"/>
          <p:cNvSpPr txBox="1"/>
          <p:nvPr/>
        </p:nvSpPr>
        <p:spPr>
          <a:xfrm>
            <a:off x="125" y="4256550"/>
            <a:ext cx="15732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Logs de vie</a:t>
            </a:r>
            <a:endParaRPr/>
          </a:p>
        </p:txBody>
      </p:sp>
      <p:sp>
        <p:nvSpPr>
          <p:cNvPr id="373" name="Google Shape;373;gaf5b9e3373_0_695"/>
          <p:cNvSpPr txBox="1"/>
          <p:nvPr/>
        </p:nvSpPr>
        <p:spPr>
          <a:xfrm>
            <a:off x="0" y="5112050"/>
            <a:ext cx="15732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/>
              <a:t>Logs résiduels</a:t>
            </a:r>
            <a:endParaRPr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af5b9e3373_0_267"/>
          <p:cNvSpPr txBox="1"/>
          <p:nvPr>
            <p:ph type="title"/>
          </p:nvPr>
        </p:nvSpPr>
        <p:spPr>
          <a:xfrm>
            <a:off x="4786210" y="3075053"/>
            <a:ext cx="69096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latin typeface="Lato Black"/>
                <a:ea typeface="Lato Black"/>
                <a:cs typeface="Lato Black"/>
                <a:sym typeface="Lato Black"/>
              </a:rPr>
              <a:t>Conclusion et perspectives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f5b9e3373_0_254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Ce qu’il faut retenir</a:t>
            </a:r>
            <a:endParaRPr/>
          </a:p>
        </p:txBody>
      </p:sp>
      <p:sp>
        <p:nvSpPr>
          <p:cNvPr id="386" name="Google Shape;386;gaf5b9e3373_0_254"/>
          <p:cNvSpPr txBox="1"/>
          <p:nvPr>
            <p:ph idx="1" type="body"/>
          </p:nvPr>
        </p:nvSpPr>
        <p:spPr>
          <a:xfrm>
            <a:off x="434940" y="2093927"/>
            <a:ext cx="11345100" cy="40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I</a:t>
            </a:r>
            <a:r>
              <a:rPr b="0" lang="fr-FR" sz="1700"/>
              <a:t>mportance du caractère réaliste d'un environnement honeynet, notamment dans un cas d'usage détonation</a:t>
            </a:r>
            <a:endParaRPr b="0"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Ce réalisme sert à exposer les techniques et modes opératoires (TTP) des attaquants</a:t>
            </a:r>
            <a:endParaRPr b="0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Avec la plateforme BEEZH, il est possible de construire de manière automatisée un environnement SI crédible</a:t>
            </a:r>
            <a:endParaRPr b="0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Sur cette base, nous avons proposé deux contributions :</a:t>
            </a:r>
            <a:endParaRPr b="0"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S</a:t>
            </a:r>
            <a:r>
              <a:rPr b="0" lang="fr-FR" sz="1700"/>
              <a:t>imulation de comportements utilisateur réalistes</a:t>
            </a:r>
            <a:endParaRPr b="0"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P</a:t>
            </a:r>
            <a:r>
              <a:rPr b="0" lang="fr-FR" sz="1700"/>
              <a:t>rocédé permettant d'extraire une approximation des traces d'attaque</a:t>
            </a:r>
            <a:endParaRPr b="0" sz="1700"/>
          </a:p>
          <a:p>
            <a:pPr indent="-336550" lvl="2" marL="1371600" rtl="0" algn="l">
              <a:spcBef>
                <a:spcPts val="1000"/>
              </a:spcBef>
              <a:spcAft>
                <a:spcPts val="1000"/>
              </a:spcAft>
              <a:buSzPts val="1700"/>
              <a:buChar char="❏"/>
            </a:pPr>
            <a:r>
              <a:rPr lang="fr-FR" sz="1700"/>
              <a:t>Objectif de faciliter</a:t>
            </a:r>
            <a:r>
              <a:rPr b="0" lang="fr-FR" sz="1700"/>
              <a:t> le travail des analystes pour la compréhension du mode opératoire</a:t>
            </a:r>
            <a:endParaRPr b="0" sz="1700"/>
          </a:p>
        </p:txBody>
      </p:sp>
      <p:pic>
        <p:nvPicPr>
          <p:cNvPr id="387" name="Google Shape;387;gaf5b9e3373_0_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724" y="5270574"/>
            <a:ext cx="3266860" cy="14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f5b9e3373_0_261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</a:t>
            </a:r>
            <a:r>
              <a:rPr lang="fr-FR"/>
              <a:t>erspectives</a:t>
            </a:r>
            <a:endParaRPr/>
          </a:p>
        </p:txBody>
      </p:sp>
      <p:sp>
        <p:nvSpPr>
          <p:cNvPr id="394" name="Google Shape;394;gaf5b9e3373_0_261"/>
          <p:cNvSpPr txBox="1"/>
          <p:nvPr>
            <p:ph idx="1" type="body"/>
          </p:nvPr>
        </p:nvSpPr>
        <p:spPr>
          <a:xfrm>
            <a:off x="434940" y="2093927"/>
            <a:ext cx="11345100" cy="40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A</a:t>
            </a:r>
            <a:r>
              <a:rPr b="0" lang="fr-FR" sz="1700"/>
              <a:t>méliorations techniques de la plateforme, dont notamment</a:t>
            </a:r>
            <a:endParaRPr b="0"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la </a:t>
            </a:r>
            <a:r>
              <a:rPr b="0" lang="fr-FR" sz="1700"/>
              <a:t>furtivité de la virtualisation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le </a:t>
            </a:r>
            <a:r>
              <a:rPr b="0" lang="fr-FR" sz="1700"/>
              <a:t>passage à l'échelle</a:t>
            </a:r>
            <a:endParaRPr b="0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Meilleure prise en compte des </a:t>
            </a:r>
            <a:r>
              <a:rPr b="0" lang="fr-FR" sz="1700"/>
              <a:t>événements</a:t>
            </a:r>
            <a:r>
              <a:rPr b="0" lang="fr-FR" sz="1700"/>
              <a:t> réseau dans le processus d'extraction des traces d'intérêts</a:t>
            </a:r>
            <a:endParaRPr b="0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Ouverture vers une plateforme Deceptive</a:t>
            </a:r>
            <a:endParaRPr b="0"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R</a:t>
            </a:r>
            <a:r>
              <a:rPr b="0" lang="fr-FR" sz="1700"/>
              <a:t>approchement envis</a:t>
            </a:r>
            <a:r>
              <a:rPr lang="fr-FR" sz="1700"/>
              <a:t>agé </a:t>
            </a:r>
            <a:r>
              <a:rPr b="0" lang="fr-FR" sz="1700"/>
              <a:t>entre la capacité de </a:t>
            </a:r>
            <a:r>
              <a:rPr lang="fr-FR" sz="1700"/>
              <a:t>honeynet</a:t>
            </a:r>
            <a:r>
              <a:rPr b="0" lang="fr-FR" sz="1700"/>
              <a:t> de la plateforme BEEZH et son utilisation comme </a:t>
            </a:r>
            <a:r>
              <a:rPr lang="fr-FR" sz="1700"/>
              <a:t>outil</a:t>
            </a:r>
            <a:r>
              <a:rPr b="0" lang="fr-FR" sz="1700"/>
              <a:t> de détection sur un SI opérationnel</a:t>
            </a:r>
            <a:endParaRPr b="0"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Lev</a:t>
            </a:r>
            <a:r>
              <a:rPr lang="fr-FR" sz="1700"/>
              <a:t>ée</a:t>
            </a:r>
            <a:r>
              <a:rPr b="0" lang="fr-FR" sz="1700"/>
              <a:t> </a:t>
            </a:r>
            <a:r>
              <a:rPr lang="fr-FR" sz="1700"/>
              <a:t>d’</a:t>
            </a:r>
            <a:r>
              <a:rPr b="0" lang="fr-FR" sz="1700"/>
              <a:t>alerte auprès d'un SIEM lorsqu'un attaquant pénètre sur l</a:t>
            </a:r>
            <a:r>
              <a:rPr lang="fr-FR" sz="1700"/>
              <a:t>e</a:t>
            </a:r>
            <a:r>
              <a:rPr b="0" lang="fr-FR" sz="1700"/>
              <a:t> </a:t>
            </a:r>
            <a:r>
              <a:rPr lang="fr-FR" sz="1700"/>
              <a:t>périmètre</a:t>
            </a:r>
            <a:r>
              <a:rPr b="0" lang="fr-FR" sz="1700"/>
              <a:t> </a:t>
            </a:r>
            <a:r>
              <a:rPr lang="fr-FR" sz="1700"/>
              <a:t>du</a:t>
            </a:r>
            <a:r>
              <a:rPr b="0" lang="fr-FR" sz="1700"/>
              <a:t> honey</a:t>
            </a:r>
            <a:r>
              <a:rPr lang="fr-FR" sz="1700"/>
              <a:t>net</a:t>
            </a:r>
            <a:endParaRPr b="0" sz="1700"/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SzPts val="1700"/>
              <a:buChar char="❏"/>
            </a:pPr>
            <a:r>
              <a:rPr b="0" lang="fr-FR" sz="1700"/>
              <a:t>Sur ce sujet, plusieurs problématiques se posent, dont notamment la difficulté d'intégration du SI simulé au sein d'un parc de grande dimension</a:t>
            </a:r>
            <a:endParaRPr b="0" sz="1700"/>
          </a:p>
        </p:txBody>
      </p:sp>
      <p:pic>
        <p:nvPicPr>
          <p:cNvPr id="395" name="Google Shape;395;gaf5b9e3373_0_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2924" y="1707274"/>
            <a:ext cx="3266860" cy="14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f5b9e3373_0_558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Perspectives</a:t>
            </a:r>
            <a:endParaRPr/>
          </a:p>
        </p:txBody>
      </p:sp>
      <p:sp>
        <p:nvSpPr>
          <p:cNvPr id="401" name="Google Shape;401;gaf5b9e3373_0_558"/>
          <p:cNvSpPr txBox="1"/>
          <p:nvPr>
            <p:ph idx="1" type="body"/>
          </p:nvPr>
        </p:nvSpPr>
        <p:spPr>
          <a:xfrm>
            <a:off x="434940" y="2093927"/>
            <a:ext cx="113451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fr-FR" sz="1700"/>
              <a:t>Au delà du cas d'usage de la détonation, l'intérêt à produire de l'activité utilisateur réaliste est multiple</a:t>
            </a:r>
            <a:endParaRPr b="0" sz="1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Test d’efficacité de produits de sécurité</a:t>
            </a:r>
            <a:endParaRPr b="0"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Création de datasets labellisés avec actions de vie et d’attaque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Cibles : sondes hôte et réseau, EDR, SIEM, ...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Entraînement et formation</a:t>
            </a:r>
            <a:endParaRPr b="0"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Environnement immersif avec comportements de vie et d’attaque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Formations Blue Team, Red Team, …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SzPts val="1700"/>
              <a:buChar char="❏"/>
            </a:pPr>
            <a:r>
              <a:rPr lang="fr-FR" sz="1700"/>
              <a:t>...</a:t>
            </a:r>
            <a:endParaRPr sz="17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af5b9e3373_0_128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Merci...</a:t>
            </a:r>
            <a:endParaRPr/>
          </a:p>
        </p:txBody>
      </p:sp>
      <p:sp>
        <p:nvSpPr>
          <p:cNvPr id="407" name="Google Shape;407;gaf5b9e3373_0_128"/>
          <p:cNvSpPr txBox="1"/>
          <p:nvPr>
            <p:ph idx="1" type="body"/>
          </p:nvPr>
        </p:nvSpPr>
        <p:spPr>
          <a:xfrm>
            <a:off x="434950" y="5355601"/>
            <a:ext cx="11345100" cy="82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0" lang="fr-FR" sz="1700"/>
              <a:t>Et si vous avez des questions =&gt; </a:t>
            </a:r>
            <a:r>
              <a:rPr lang="fr-FR" sz="1700"/>
              <a:t>frederic.guihery@amossys.fr</a:t>
            </a:r>
            <a:endParaRPr sz="1700"/>
          </a:p>
        </p:txBody>
      </p:sp>
      <p:pic>
        <p:nvPicPr>
          <p:cNvPr id="408" name="Google Shape;408;gaf5b9e3373_0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525" y="1849027"/>
            <a:ext cx="3159950" cy="31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f5b9e3373_0_451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Notre approche de la détonation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3" name="Google Shape;63;gaf5b9e3373_0_451"/>
          <p:cNvSpPr txBox="1"/>
          <p:nvPr>
            <p:ph idx="1" type="body"/>
          </p:nvPr>
        </p:nvSpPr>
        <p:spPr>
          <a:xfrm>
            <a:off x="434950" y="2093925"/>
            <a:ext cx="92970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 sz="1700"/>
              <a:t>Le cahier des charges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Plateforme de type honeynet pour simuler un SI complet, laissant l’opportunité à l’attaquant d’exposer l’ensemble de ses TTP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Automatisation de la construction du SI et de personnalisation à l’organisme ciblé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lang="fr-FR" sz="1700"/>
              <a:t>Simulation de comportements utilisateurs réalistes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SzPts val="1700"/>
              <a:buChar char="❏"/>
            </a:pPr>
            <a:r>
              <a:rPr lang="fr-FR" sz="1700"/>
              <a:t>Assister l’analyste sur l’extraction</a:t>
            </a:r>
            <a:r>
              <a:rPr lang="fr-FR" sz="1700"/>
              <a:t> des traces d'intérêts pour la production de renseignements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/>
              <a:t>Notre approche</a:t>
            </a:r>
            <a:r>
              <a:rPr lang="fr-FR"/>
              <a:t> de la détonation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9" name="Google Shape;69;p2"/>
          <p:cNvSpPr txBox="1"/>
          <p:nvPr>
            <p:ph idx="1" type="body"/>
          </p:nvPr>
        </p:nvSpPr>
        <p:spPr>
          <a:xfrm>
            <a:off x="434950" y="2093925"/>
            <a:ext cx="93378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 sz="1700"/>
              <a:t>Le cahier des charges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9900FF"/>
              </a:buClr>
              <a:buSzPts val="1700"/>
              <a:buChar char="❏"/>
            </a:pPr>
            <a:r>
              <a:rPr lang="fr-FR" sz="1700">
                <a:solidFill>
                  <a:srgbClr val="9900FF"/>
                </a:solidFill>
              </a:rPr>
              <a:t>Plateforme de type </a:t>
            </a:r>
            <a:r>
              <a:rPr lang="fr-FR" sz="1700">
                <a:solidFill>
                  <a:srgbClr val="9900FF"/>
                </a:solidFill>
              </a:rPr>
              <a:t>honeynet pour simuler un SI complet, laissant l’opportunité à l’attaquant d’exposer l’ensemble de ses TTP</a:t>
            </a:r>
            <a:endParaRPr sz="1700">
              <a:solidFill>
                <a:srgbClr val="9900FF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9900FF"/>
              </a:buClr>
              <a:buSzPts val="1700"/>
              <a:buChar char="❏"/>
            </a:pPr>
            <a:r>
              <a:rPr lang="fr-FR" sz="1700">
                <a:solidFill>
                  <a:srgbClr val="9900FF"/>
                </a:solidFill>
              </a:rPr>
              <a:t>Automatisation de la construction du SI et de personnalisation à l’organisme ciblé</a:t>
            </a:r>
            <a:endParaRPr sz="1700">
              <a:solidFill>
                <a:srgbClr val="9900FF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1700"/>
              <a:buChar char="❏"/>
            </a:pPr>
            <a:r>
              <a:rPr lang="fr-FR" sz="1700">
                <a:solidFill>
                  <a:srgbClr val="B45F06"/>
                </a:solidFill>
              </a:rPr>
              <a:t>Simulation de comportements utilisateurs réalistes</a:t>
            </a:r>
            <a:endParaRPr sz="1700">
              <a:solidFill>
                <a:srgbClr val="B45F06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Clr>
                <a:srgbClr val="B45F06"/>
              </a:buClr>
              <a:buSzPts val="1700"/>
              <a:buChar char="❏"/>
            </a:pPr>
            <a:r>
              <a:rPr lang="fr-FR" sz="1700">
                <a:solidFill>
                  <a:srgbClr val="B45F06"/>
                </a:solidFill>
              </a:rPr>
              <a:t>Assister l’analyste sur l’extraction des traces d'intérêts pour la production de renseignements</a:t>
            </a:r>
            <a:endParaRPr sz="1700">
              <a:solidFill>
                <a:srgbClr val="B45F06"/>
              </a:solidFill>
            </a:endParaRPr>
          </a:p>
        </p:txBody>
      </p:sp>
      <p:sp>
        <p:nvSpPr>
          <p:cNvPr id="70" name="Google Shape;70;p2"/>
          <p:cNvSpPr/>
          <p:nvPr/>
        </p:nvSpPr>
        <p:spPr>
          <a:xfrm rot="1443728">
            <a:off x="8848583" y="3308597"/>
            <a:ext cx="1173579" cy="62230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71" name="Google Shape;71;p2"/>
          <p:cNvSpPr/>
          <p:nvPr/>
        </p:nvSpPr>
        <p:spPr>
          <a:xfrm rot="1443728">
            <a:off x="8523383" y="4119784"/>
            <a:ext cx="1173579" cy="62230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45F06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9429300" y="4607350"/>
            <a:ext cx="2822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/>
              <a:t>Contributions présentées à C&amp;ESAR et s’appuyant sur BEEZH</a:t>
            </a:r>
            <a:endParaRPr b="1" sz="1700"/>
          </a:p>
        </p:txBody>
      </p:sp>
      <p:pic>
        <p:nvPicPr>
          <p:cNvPr id="73" name="Google Shape;7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9475" y="3578187"/>
            <a:ext cx="2053576" cy="90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f5b9e3373_0_423"/>
          <p:cNvSpPr txBox="1"/>
          <p:nvPr>
            <p:ph type="title"/>
          </p:nvPr>
        </p:nvSpPr>
        <p:spPr>
          <a:xfrm>
            <a:off x="4786210" y="3075053"/>
            <a:ext cx="6909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latin typeface="Lato Black"/>
                <a:ea typeface="Lato Black"/>
                <a:cs typeface="Lato Black"/>
                <a:sym typeface="Lato Black"/>
              </a:rPr>
              <a:t>La plateforme BEEZH</a:t>
            </a:r>
            <a:endParaRPr/>
          </a:p>
        </p:txBody>
      </p:sp>
      <p:pic>
        <p:nvPicPr>
          <p:cNvPr id="80" name="Google Shape;80;gaf5b9e3373_0_423"/>
          <p:cNvPicPr preferRelativeResize="0"/>
          <p:nvPr/>
        </p:nvPicPr>
        <p:blipFill rotWithShape="1">
          <a:blip r:embed="rId3">
            <a:alphaModFix/>
          </a:blip>
          <a:srcRect b="15261" l="10623" r="6119" t="13023"/>
          <a:stretch/>
        </p:blipFill>
        <p:spPr>
          <a:xfrm>
            <a:off x="4557600" y="560100"/>
            <a:ext cx="3638075" cy="15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f5b9e3373_0_428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La plateforme BEEZH</a:t>
            </a:r>
            <a:endParaRPr/>
          </a:p>
        </p:txBody>
      </p:sp>
      <p:sp>
        <p:nvSpPr>
          <p:cNvPr id="86" name="Google Shape;86;gaf5b9e3373_0_428"/>
          <p:cNvSpPr txBox="1"/>
          <p:nvPr>
            <p:ph idx="1" type="body"/>
          </p:nvPr>
        </p:nvSpPr>
        <p:spPr>
          <a:xfrm>
            <a:off x="434950" y="2093925"/>
            <a:ext cx="5535600" cy="21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700"/>
              <a:t>Innovations</a:t>
            </a:r>
            <a:endParaRPr sz="1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Simulation de SI et d'arborescence Active Directory</a:t>
            </a:r>
            <a:endParaRPr b="0" sz="1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Personnalisation des ressources déployées dans l'environnement et capacité de vieillissement</a:t>
            </a:r>
            <a:endParaRPr b="0" sz="1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1700"/>
              <a:buChar char="❏"/>
            </a:pPr>
            <a:r>
              <a:rPr b="0" lang="fr-FR" sz="1700"/>
              <a:t>Simulation de comportements utilisateurs et administrateurs sans agent</a:t>
            </a:r>
            <a:endParaRPr b="0" sz="1700"/>
          </a:p>
        </p:txBody>
      </p:sp>
      <p:pic>
        <p:nvPicPr>
          <p:cNvPr id="87" name="Google Shape;87;gaf5b9e3373_0_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538" y="1701225"/>
            <a:ext cx="621982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f5b9e3373_0_462"/>
          <p:cNvSpPr txBox="1"/>
          <p:nvPr>
            <p:ph type="title"/>
          </p:nvPr>
        </p:nvSpPr>
        <p:spPr>
          <a:xfrm>
            <a:off x="434940" y="494628"/>
            <a:ext cx="88797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La plateforme BEEZH</a:t>
            </a:r>
            <a:endParaRPr/>
          </a:p>
        </p:txBody>
      </p:sp>
      <p:sp>
        <p:nvSpPr>
          <p:cNvPr id="93" name="Google Shape;93;gaf5b9e3373_0_462"/>
          <p:cNvSpPr txBox="1"/>
          <p:nvPr>
            <p:ph idx="1" type="body"/>
          </p:nvPr>
        </p:nvSpPr>
        <p:spPr>
          <a:xfrm>
            <a:off x="434950" y="2093925"/>
            <a:ext cx="5535600" cy="21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700"/>
              <a:t>Innovations</a:t>
            </a:r>
            <a:endParaRPr sz="1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Simulation de SI et d'arborescence Active Directory</a:t>
            </a:r>
            <a:endParaRPr b="0" sz="1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❏"/>
            </a:pPr>
            <a:r>
              <a:rPr b="0" lang="fr-FR" sz="1700"/>
              <a:t>Personnalisation des ressources déployées dans l'environnement et capacité de vieillissement</a:t>
            </a:r>
            <a:endParaRPr b="0" sz="1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1700"/>
              <a:buChar char="❏"/>
            </a:pPr>
            <a:r>
              <a:rPr b="0" lang="fr-FR" sz="1700"/>
              <a:t>Simulation de comportements utilisateurs et administrateurs sans agent</a:t>
            </a:r>
            <a:endParaRPr b="0" sz="1700"/>
          </a:p>
        </p:txBody>
      </p:sp>
      <p:pic>
        <p:nvPicPr>
          <p:cNvPr id="94" name="Google Shape;94;gaf5b9e3373_0_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538" y="1701225"/>
            <a:ext cx="6219825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af5b9e3373_0_462"/>
          <p:cNvSpPr txBox="1"/>
          <p:nvPr/>
        </p:nvSpPr>
        <p:spPr>
          <a:xfrm>
            <a:off x="1102950" y="4493825"/>
            <a:ext cx="4613100" cy="1688400"/>
          </a:xfrm>
          <a:prstGeom prst="rect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fr-FR" sz="1700">
                <a:solidFill>
                  <a:srgbClr val="4C1130"/>
                </a:solidFill>
                <a:latin typeface="Lato"/>
                <a:ea typeface="Lato"/>
                <a:cs typeface="Lato"/>
                <a:sym typeface="Lato"/>
              </a:rPr>
              <a:t>A reçu en janvier 2020 le premier prix du défi </a:t>
            </a:r>
            <a:r>
              <a:rPr b="1" i="1" lang="fr-FR" sz="1700">
                <a:solidFill>
                  <a:srgbClr val="4C1130"/>
                </a:solidFill>
                <a:latin typeface="Lato"/>
                <a:ea typeface="Lato"/>
                <a:cs typeface="Lato"/>
                <a:sym typeface="Lato"/>
              </a:rPr>
              <a:t>Deceptive Security </a:t>
            </a:r>
            <a:r>
              <a:rPr i="1" lang="fr-FR" sz="1700">
                <a:solidFill>
                  <a:srgbClr val="4C1130"/>
                </a:solidFill>
                <a:latin typeface="Lato"/>
                <a:ea typeface="Lato"/>
                <a:cs typeface="Lato"/>
                <a:sym typeface="Lato"/>
              </a:rPr>
              <a:t>organisé par </a:t>
            </a:r>
            <a:endParaRPr i="1" sz="1700">
              <a:solidFill>
                <a:srgbClr val="4C113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C1130"/>
              </a:buClr>
              <a:buSzPts val="1700"/>
              <a:buFont typeface="Lato"/>
              <a:buChar char="●"/>
            </a:pPr>
            <a:r>
              <a:rPr i="1" lang="fr-FR" sz="1700">
                <a:solidFill>
                  <a:srgbClr val="4C1130"/>
                </a:solidFill>
                <a:latin typeface="Lato"/>
                <a:ea typeface="Lato"/>
                <a:cs typeface="Lato"/>
                <a:sym typeface="Lato"/>
              </a:rPr>
              <a:t>la DGA</a:t>
            </a:r>
            <a:endParaRPr i="1" sz="1700">
              <a:solidFill>
                <a:srgbClr val="4C113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700"/>
              <a:buFont typeface="Lato"/>
              <a:buChar char="●"/>
            </a:pPr>
            <a:r>
              <a:rPr i="1" lang="fr-FR" sz="1700">
                <a:solidFill>
                  <a:srgbClr val="4C1130"/>
                </a:solidFill>
                <a:latin typeface="Lato"/>
                <a:ea typeface="Lato"/>
                <a:cs typeface="Lato"/>
                <a:sym typeface="Lato"/>
              </a:rPr>
              <a:t>le Commandement de la Cyberdéfense</a:t>
            </a:r>
            <a:endParaRPr i="1" sz="1700">
              <a:solidFill>
                <a:srgbClr val="4C113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700"/>
              <a:buFont typeface="Lato"/>
              <a:buChar char="●"/>
            </a:pPr>
            <a:r>
              <a:rPr i="1" lang="fr-FR" sz="1700">
                <a:solidFill>
                  <a:srgbClr val="4C1130"/>
                </a:solidFill>
                <a:latin typeface="Lato"/>
                <a:ea typeface="Lato"/>
                <a:cs typeface="Lato"/>
                <a:sym typeface="Lato"/>
              </a:rPr>
              <a:t>l’Innovation Défense Lab</a:t>
            </a:r>
            <a:endParaRPr i="1">
              <a:solidFill>
                <a:srgbClr val="4C113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apositive de titr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2016-04-19T09:56:39Z</dcterms:created>
  <dc:creator>abt</dc:creator>
</cp:coreProperties>
</file>